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8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FFFF"/>
    <a:srgbClr val="CC66FF"/>
    <a:srgbClr val="CC99FF"/>
    <a:srgbClr val="82EF57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78" autoAdjust="0"/>
  </p:normalViewPr>
  <p:slideViewPr>
    <p:cSldViewPr>
      <p:cViewPr varScale="1">
        <p:scale>
          <a:sx n="73" d="100"/>
          <a:sy n="73" d="100"/>
        </p:scale>
        <p:origin x="14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8406D-D8E0-46D6-813D-A5215AD12343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Группа 35"/>
          <p:cNvGrpSpPr/>
          <p:nvPr/>
        </p:nvGrpSpPr>
        <p:grpSpPr>
          <a:xfrm>
            <a:off x="785786" y="2643182"/>
            <a:ext cx="7715304" cy="2286016"/>
            <a:chOff x="714348" y="1000108"/>
            <a:chExt cx="7715304" cy="150019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олилиния 4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Скругленный прямоугольник 34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9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0" name="Прямоугольник 39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олилиния 40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000372"/>
            <a:ext cx="7429552" cy="1643075"/>
          </a:xfrm>
          <a:prstGeom prst="roundRect">
            <a:avLst>
              <a:gd name="adj" fmla="val 0"/>
            </a:avLst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>
            <a:noAutofit/>
          </a:bodyPr>
          <a:lstStyle/>
          <a:p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ПРИЧИНЫ ТРАВМАТИЗМА И ПРОФЗАБОЛЕВАНИЙ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6" name="Пятиугольник 25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ятиугольник 24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9" name="Пятиугольник 28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ятиугольник 29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2" name="Счетверенная стрелка 31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четверенная стрелка 30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628348" y="299662"/>
            <a:ext cx="7500990" cy="844382"/>
            <a:chOff x="834074" y="3787489"/>
            <a:chExt cx="7500990" cy="844382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928662" y="3787489"/>
              <a:ext cx="7286676" cy="784519"/>
              <a:chOff x="928662" y="3787489"/>
              <a:chExt cx="7286676" cy="784519"/>
            </a:xfrm>
          </p:grpSpPr>
          <p:sp>
            <p:nvSpPr>
              <p:cNvPr id="7" name="Скругленный прямоугольник 6"/>
              <p:cNvSpPr/>
              <p:nvPr/>
            </p:nvSpPr>
            <p:spPr>
              <a:xfrm>
                <a:off x="928662" y="3929066"/>
                <a:ext cx="7286676" cy="642942"/>
              </a:xfrm>
              <a:prstGeom prst="roundRect">
                <a:avLst>
                  <a:gd name="adj" fmla="val 10202"/>
                </a:avLst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>
                <a:off x="928662" y="3787489"/>
                <a:ext cx="7286676" cy="683207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2" name="Скругленный прямоугольник 41"/>
            <p:cNvSpPr/>
            <p:nvPr/>
          </p:nvSpPr>
          <p:spPr>
            <a:xfrm>
              <a:off x="834074" y="3846053"/>
              <a:ext cx="7500990" cy="785818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5000"/>
                  </a:schemeClr>
                </a:gs>
                <a:gs pos="100000">
                  <a:schemeClr val="bg1">
                    <a:lumMod val="95000"/>
                    <a:alpha val="42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3200" dirty="0">
                <a:ln w="12700">
                  <a:noFill/>
                </a:ln>
                <a:solidFill>
                  <a:schemeClr val="bg1"/>
                </a:solidFill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500042"/>
            <a:ext cx="7286676" cy="642942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ln w="12700">
                  <a:noFill/>
                </a:ln>
                <a:solidFill>
                  <a:sysClr val="windowText" lastClr="000000"/>
                </a:solidFill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ГАОУДПО РМ «МРЦПКСЗ»</a:t>
            </a:r>
            <a:endParaRPr lang="ru-RU" dirty="0">
              <a:ln w="12700">
                <a:noFill/>
              </a:ln>
              <a:solidFill>
                <a:sysClr val="windowText" lastClr="000000"/>
              </a:solidFill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Текст 22"/>
          <p:cNvSpPr txBox="1">
            <a:spLocks/>
          </p:cNvSpPr>
          <p:nvPr/>
        </p:nvSpPr>
        <p:spPr>
          <a:xfrm>
            <a:off x="3387429" y="1550830"/>
            <a:ext cx="5613728" cy="4307062"/>
          </a:xfrm>
          <a:prstGeom prst="roundRect">
            <a:avLst>
              <a:gd name="adj" fmla="val 3552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25000"/>
                </a:schemeClr>
              </a:gs>
              <a:gs pos="100000">
                <a:schemeClr val="bg1">
                  <a:lumMod val="95000"/>
                  <a:alpha val="59000"/>
                </a:schemeClr>
              </a:gs>
            </a:gsLst>
            <a:lin ang="5400000" scaled="0"/>
          </a:gradFill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12984" y="1745661"/>
            <a:ext cx="3000396" cy="4040793"/>
          </a:xfrm>
          <a:prstGeom prst="roundRect">
            <a:avLst>
              <a:gd name="adj" fmla="val 2067"/>
            </a:avLst>
          </a:prstGeom>
          <a:gradFill>
            <a:gsLst>
              <a:gs pos="50000">
                <a:srgbClr val="0070C0"/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46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34" name="Прямоугольник 33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олилиния 35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" name="Скругленный прямоугольник 6"/>
          <p:cNvSpPr/>
          <p:nvPr/>
        </p:nvSpPr>
        <p:spPr>
          <a:xfrm>
            <a:off x="3439384" y="1643050"/>
            <a:ext cx="5500726" cy="4157081"/>
          </a:xfrm>
          <a:prstGeom prst="roundRect">
            <a:avLst>
              <a:gd name="adj" fmla="val 2067"/>
            </a:avLst>
          </a:prstGeom>
          <a:gradFill>
            <a:gsLst>
              <a:gs pos="50000">
                <a:srgbClr val="0070C0"/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438084" y="1367689"/>
            <a:ext cx="5508000" cy="1357346"/>
          </a:xfrm>
          <a:custGeom>
            <a:avLst/>
            <a:gdLst>
              <a:gd name="connsiteX0" fmla="*/ 0 w 7429552"/>
              <a:gd name="connsiteY0" fmla="*/ 83346 h 500066"/>
              <a:gd name="connsiteX1" fmla="*/ 24412 w 7429552"/>
              <a:gd name="connsiteY1" fmla="*/ 24411 h 500066"/>
              <a:gd name="connsiteX2" fmla="*/ 83347 w 7429552"/>
              <a:gd name="connsiteY2" fmla="*/ 0 h 500066"/>
              <a:gd name="connsiteX3" fmla="*/ 7346206 w 7429552"/>
              <a:gd name="connsiteY3" fmla="*/ 0 h 500066"/>
              <a:gd name="connsiteX4" fmla="*/ 7405141 w 7429552"/>
              <a:gd name="connsiteY4" fmla="*/ 24412 h 500066"/>
              <a:gd name="connsiteX5" fmla="*/ 7429552 w 7429552"/>
              <a:gd name="connsiteY5" fmla="*/ 83347 h 500066"/>
              <a:gd name="connsiteX6" fmla="*/ 7429552 w 7429552"/>
              <a:gd name="connsiteY6" fmla="*/ 416720 h 500066"/>
              <a:gd name="connsiteX7" fmla="*/ 7405141 w 7429552"/>
              <a:gd name="connsiteY7" fmla="*/ 475655 h 500066"/>
              <a:gd name="connsiteX8" fmla="*/ 7346206 w 7429552"/>
              <a:gd name="connsiteY8" fmla="*/ 500066 h 500066"/>
              <a:gd name="connsiteX9" fmla="*/ 83346 w 7429552"/>
              <a:gd name="connsiteY9" fmla="*/ 500066 h 500066"/>
              <a:gd name="connsiteX10" fmla="*/ 24411 w 7429552"/>
              <a:gd name="connsiteY10" fmla="*/ 475654 h 500066"/>
              <a:gd name="connsiteX11" fmla="*/ 0 w 7429552"/>
              <a:gd name="connsiteY11" fmla="*/ 416719 h 500066"/>
              <a:gd name="connsiteX12" fmla="*/ 0 w 7429552"/>
              <a:gd name="connsiteY12" fmla="*/ 83346 h 500066"/>
              <a:gd name="connsiteX0" fmla="*/ 0 w 7429552"/>
              <a:gd name="connsiteY0" fmla="*/ 83346 h 500066"/>
              <a:gd name="connsiteX1" fmla="*/ 24412 w 7429552"/>
              <a:gd name="connsiteY1" fmla="*/ 24411 h 500066"/>
              <a:gd name="connsiteX2" fmla="*/ 83347 w 7429552"/>
              <a:gd name="connsiteY2" fmla="*/ 0 h 500066"/>
              <a:gd name="connsiteX3" fmla="*/ 7346206 w 7429552"/>
              <a:gd name="connsiteY3" fmla="*/ 0 h 500066"/>
              <a:gd name="connsiteX4" fmla="*/ 7405141 w 7429552"/>
              <a:gd name="connsiteY4" fmla="*/ 24412 h 500066"/>
              <a:gd name="connsiteX5" fmla="*/ 7429552 w 7429552"/>
              <a:gd name="connsiteY5" fmla="*/ 83347 h 500066"/>
              <a:gd name="connsiteX6" fmla="*/ 7429552 w 7429552"/>
              <a:gd name="connsiteY6" fmla="*/ 416720 h 500066"/>
              <a:gd name="connsiteX7" fmla="*/ 7405141 w 7429552"/>
              <a:gd name="connsiteY7" fmla="*/ 475655 h 500066"/>
              <a:gd name="connsiteX8" fmla="*/ 7346206 w 7429552"/>
              <a:gd name="connsiteY8" fmla="*/ 500066 h 500066"/>
              <a:gd name="connsiteX9" fmla="*/ 83346 w 7429552"/>
              <a:gd name="connsiteY9" fmla="*/ 500066 h 500066"/>
              <a:gd name="connsiteX10" fmla="*/ 24411 w 7429552"/>
              <a:gd name="connsiteY10" fmla="*/ 475654 h 500066"/>
              <a:gd name="connsiteX11" fmla="*/ 0 w 7429552"/>
              <a:gd name="connsiteY11" fmla="*/ 416719 h 500066"/>
              <a:gd name="connsiteX12" fmla="*/ 0 w 7429552"/>
              <a:gd name="connsiteY12" fmla="*/ 83346 h 500066"/>
              <a:gd name="connsiteX0" fmla="*/ 0 w 7429552"/>
              <a:gd name="connsiteY0" fmla="*/ 83346 h 671526"/>
              <a:gd name="connsiteX1" fmla="*/ 24412 w 7429552"/>
              <a:gd name="connsiteY1" fmla="*/ 24411 h 671526"/>
              <a:gd name="connsiteX2" fmla="*/ 83347 w 7429552"/>
              <a:gd name="connsiteY2" fmla="*/ 0 h 671526"/>
              <a:gd name="connsiteX3" fmla="*/ 7346206 w 7429552"/>
              <a:gd name="connsiteY3" fmla="*/ 0 h 671526"/>
              <a:gd name="connsiteX4" fmla="*/ 7405141 w 7429552"/>
              <a:gd name="connsiteY4" fmla="*/ 24412 h 671526"/>
              <a:gd name="connsiteX5" fmla="*/ 7429552 w 7429552"/>
              <a:gd name="connsiteY5" fmla="*/ 83347 h 671526"/>
              <a:gd name="connsiteX6" fmla="*/ 7429552 w 7429552"/>
              <a:gd name="connsiteY6" fmla="*/ 416720 h 671526"/>
              <a:gd name="connsiteX7" fmla="*/ 7405141 w 7429552"/>
              <a:gd name="connsiteY7" fmla="*/ 475655 h 671526"/>
              <a:gd name="connsiteX8" fmla="*/ 7346206 w 7429552"/>
              <a:gd name="connsiteY8" fmla="*/ 500066 h 671526"/>
              <a:gd name="connsiteX9" fmla="*/ 83346 w 7429552"/>
              <a:gd name="connsiteY9" fmla="*/ 500066 h 671526"/>
              <a:gd name="connsiteX10" fmla="*/ 24411 w 7429552"/>
              <a:gd name="connsiteY10" fmla="*/ 475654 h 671526"/>
              <a:gd name="connsiteX11" fmla="*/ 0 w 7429552"/>
              <a:gd name="connsiteY11" fmla="*/ 416719 h 671526"/>
              <a:gd name="connsiteX12" fmla="*/ 0 w 7429552"/>
              <a:gd name="connsiteY12" fmla="*/ 83346 h 671526"/>
              <a:gd name="connsiteX0" fmla="*/ 0 w 7429552"/>
              <a:gd name="connsiteY0" fmla="*/ 240500 h 828680"/>
              <a:gd name="connsiteX1" fmla="*/ 24412 w 7429552"/>
              <a:gd name="connsiteY1" fmla="*/ 181565 h 828680"/>
              <a:gd name="connsiteX2" fmla="*/ 83347 w 7429552"/>
              <a:gd name="connsiteY2" fmla="*/ 157154 h 828680"/>
              <a:gd name="connsiteX3" fmla="*/ 7346206 w 7429552"/>
              <a:gd name="connsiteY3" fmla="*/ 157154 h 828680"/>
              <a:gd name="connsiteX4" fmla="*/ 7405141 w 7429552"/>
              <a:gd name="connsiteY4" fmla="*/ 181566 h 828680"/>
              <a:gd name="connsiteX5" fmla="*/ 7429552 w 7429552"/>
              <a:gd name="connsiteY5" fmla="*/ 240501 h 828680"/>
              <a:gd name="connsiteX6" fmla="*/ 7429552 w 7429552"/>
              <a:gd name="connsiteY6" fmla="*/ 573874 h 828680"/>
              <a:gd name="connsiteX7" fmla="*/ 7405141 w 7429552"/>
              <a:gd name="connsiteY7" fmla="*/ 632809 h 828680"/>
              <a:gd name="connsiteX8" fmla="*/ 7346206 w 7429552"/>
              <a:gd name="connsiteY8" fmla="*/ 657220 h 828680"/>
              <a:gd name="connsiteX9" fmla="*/ 83346 w 7429552"/>
              <a:gd name="connsiteY9" fmla="*/ 657220 h 828680"/>
              <a:gd name="connsiteX10" fmla="*/ 24411 w 7429552"/>
              <a:gd name="connsiteY10" fmla="*/ 632808 h 828680"/>
              <a:gd name="connsiteX11" fmla="*/ 0 w 7429552"/>
              <a:gd name="connsiteY11" fmla="*/ 573873 h 828680"/>
              <a:gd name="connsiteX12" fmla="*/ 0 w 7429552"/>
              <a:gd name="connsiteY12" fmla="*/ 240500 h 82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9552" h="828680">
                <a:moveTo>
                  <a:pt x="0" y="240500"/>
                </a:moveTo>
                <a:cubicBezTo>
                  <a:pt x="0" y="218395"/>
                  <a:pt x="8781" y="197196"/>
                  <a:pt x="24412" y="181565"/>
                </a:cubicBezTo>
                <a:cubicBezTo>
                  <a:pt x="40042" y="165935"/>
                  <a:pt x="61242" y="157154"/>
                  <a:pt x="83347" y="157154"/>
                </a:cubicBezTo>
                <a:lnTo>
                  <a:pt x="7346206" y="157154"/>
                </a:lnTo>
                <a:cubicBezTo>
                  <a:pt x="7368311" y="157154"/>
                  <a:pt x="7389510" y="165935"/>
                  <a:pt x="7405141" y="181566"/>
                </a:cubicBezTo>
                <a:cubicBezTo>
                  <a:pt x="7420771" y="197196"/>
                  <a:pt x="7429552" y="218396"/>
                  <a:pt x="7429552" y="240501"/>
                </a:cubicBezTo>
                <a:lnTo>
                  <a:pt x="7429552" y="573874"/>
                </a:lnTo>
                <a:cubicBezTo>
                  <a:pt x="7429552" y="595979"/>
                  <a:pt x="7420771" y="617178"/>
                  <a:pt x="7405141" y="632809"/>
                </a:cubicBezTo>
                <a:cubicBezTo>
                  <a:pt x="7389511" y="648439"/>
                  <a:pt x="7368311" y="657220"/>
                  <a:pt x="7346206" y="657220"/>
                </a:cubicBezTo>
                <a:cubicBezTo>
                  <a:pt x="4966809" y="0"/>
                  <a:pt x="2571862" y="828680"/>
                  <a:pt x="83346" y="657220"/>
                </a:cubicBezTo>
                <a:cubicBezTo>
                  <a:pt x="61241" y="657220"/>
                  <a:pt x="40042" y="648439"/>
                  <a:pt x="24411" y="632808"/>
                </a:cubicBezTo>
                <a:cubicBezTo>
                  <a:pt x="8781" y="617178"/>
                  <a:pt x="0" y="595978"/>
                  <a:pt x="0" y="573873"/>
                </a:cubicBezTo>
                <a:lnTo>
                  <a:pt x="0" y="24050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17000"/>
                </a:schemeClr>
              </a:gs>
              <a:gs pos="50000">
                <a:schemeClr val="bg1">
                  <a:alpha val="46000"/>
                </a:schemeClr>
              </a:gs>
              <a:gs pos="100000">
                <a:schemeClr val="bg1">
                  <a:alpha val="8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12984" y="1571612"/>
            <a:ext cx="3000396" cy="857256"/>
          </a:xfrm>
          <a:custGeom>
            <a:avLst/>
            <a:gdLst>
              <a:gd name="connsiteX0" fmla="*/ 0 w 7429552"/>
              <a:gd name="connsiteY0" fmla="*/ 83346 h 500066"/>
              <a:gd name="connsiteX1" fmla="*/ 24412 w 7429552"/>
              <a:gd name="connsiteY1" fmla="*/ 24411 h 500066"/>
              <a:gd name="connsiteX2" fmla="*/ 83347 w 7429552"/>
              <a:gd name="connsiteY2" fmla="*/ 0 h 500066"/>
              <a:gd name="connsiteX3" fmla="*/ 7346206 w 7429552"/>
              <a:gd name="connsiteY3" fmla="*/ 0 h 500066"/>
              <a:gd name="connsiteX4" fmla="*/ 7405141 w 7429552"/>
              <a:gd name="connsiteY4" fmla="*/ 24412 h 500066"/>
              <a:gd name="connsiteX5" fmla="*/ 7429552 w 7429552"/>
              <a:gd name="connsiteY5" fmla="*/ 83347 h 500066"/>
              <a:gd name="connsiteX6" fmla="*/ 7429552 w 7429552"/>
              <a:gd name="connsiteY6" fmla="*/ 416720 h 500066"/>
              <a:gd name="connsiteX7" fmla="*/ 7405141 w 7429552"/>
              <a:gd name="connsiteY7" fmla="*/ 475655 h 500066"/>
              <a:gd name="connsiteX8" fmla="*/ 7346206 w 7429552"/>
              <a:gd name="connsiteY8" fmla="*/ 500066 h 500066"/>
              <a:gd name="connsiteX9" fmla="*/ 83346 w 7429552"/>
              <a:gd name="connsiteY9" fmla="*/ 500066 h 500066"/>
              <a:gd name="connsiteX10" fmla="*/ 24411 w 7429552"/>
              <a:gd name="connsiteY10" fmla="*/ 475654 h 500066"/>
              <a:gd name="connsiteX11" fmla="*/ 0 w 7429552"/>
              <a:gd name="connsiteY11" fmla="*/ 416719 h 500066"/>
              <a:gd name="connsiteX12" fmla="*/ 0 w 7429552"/>
              <a:gd name="connsiteY12" fmla="*/ 83346 h 500066"/>
              <a:gd name="connsiteX0" fmla="*/ 0 w 7429552"/>
              <a:gd name="connsiteY0" fmla="*/ 83346 h 500066"/>
              <a:gd name="connsiteX1" fmla="*/ 24412 w 7429552"/>
              <a:gd name="connsiteY1" fmla="*/ 24411 h 500066"/>
              <a:gd name="connsiteX2" fmla="*/ 83347 w 7429552"/>
              <a:gd name="connsiteY2" fmla="*/ 0 h 500066"/>
              <a:gd name="connsiteX3" fmla="*/ 7346206 w 7429552"/>
              <a:gd name="connsiteY3" fmla="*/ 0 h 500066"/>
              <a:gd name="connsiteX4" fmla="*/ 7405141 w 7429552"/>
              <a:gd name="connsiteY4" fmla="*/ 24412 h 500066"/>
              <a:gd name="connsiteX5" fmla="*/ 7429552 w 7429552"/>
              <a:gd name="connsiteY5" fmla="*/ 83347 h 500066"/>
              <a:gd name="connsiteX6" fmla="*/ 7429552 w 7429552"/>
              <a:gd name="connsiteY6" fmla="*/ 416720 h 500066"/>
              <a:gd name="connsiteX7" fmla="*/ 7405141 w 7429552"/>
              <a:gd name="connsiteY7" fmla="*/ 475655 h 500066"/>
              <a:gd name="connsiteX8" fmla="*/ 7346206 w 7429552"/>
              <a:gd name="connsiteY8" fmla="*/ 500066 h 500066"/>
              <a:gd name="connsiteX9" fmla="*/ 83346 w 7429552"/>
              <a:gd name="connsiteY9" fmla="*/ 500066 h 500066"/>
              <a:gd name="connsiteX10" fmla="*/ 24411 w 7429552"/>
              <a:gd name="connsiteY10" fmla="*/ 475654 h 500066"/>
              <a:gd name="connsiteX11" fmla="*/ 0 w 7429552"/>
              <a:gd name="connsiteY11" fmla="*/ 416719 h 500066"/>
              <a:gd name="connsiteX12" fmla="*/ 0 w 7429552"/>
              <a:gd name="connsiteY12" fmla="*/ 83346 h 500066"/>
              <a:gd name="connsiteX0" fmla="*/ 0 w 7429552"/>
              <a:gd name="connsiteY0" fmla="*/ 83346 h 671526"/>
              <a:gd name="connsiteX1" fmla="*/ 24412 w 7429552"/>
              <a:gd name="connsiteY1" fmla="*/ 24411 h 671526"/>
              <a:gd name="connsiteX2" fmla="*/ 83347 w 7429552"/>
              <a:gd name="connsiteY2" fmla="*/ 0 h 671526"/>
              <a:gd name="connsiteX3" fmla="*/ 7346206 w 7429552"/>
              <a:gd name="connsiteY3" fmla="*/ 0 h 671526"/>
              <a:gd name="connsiteX4" fmla="*/ 7405141 w 7429552"/>
              <a:gd name="connsiteY4" fmla="*/ 24412 h 671526"/>
              <a:gd name="connsiteX5" fmla="*/ 7429552 w 7429552"/>
              <a:gd name="connsiteY5" fmla="*/ 83347 h 671526"/>
              <a:gd name="connsiteX6" fmla="*/ 7429552 w 7429552"/>
              <a:gd name="connsiteY6" fmla="*/ 416720 h 671526"/>
              <a:gd name="connsiteX7" fmla="*/ 7405141 w 7429552"/>
              <a:gd name="connsiteY7" fmla="*/ 475655 h 671526"/>
              <a:gd name="connsiteX8" fmla="*/ 7346206 w 7429552"/>
              <a:gd name="connsiteY8" fmla="*/ 500066 h 671526"/>
              <a:gd name="connsiteX9" fmla="*/ 83346 w 7429552"/>
              <a:gd name="connsiteY9" fmla="*/ 500066 h 671526"/>
              <a:gd name="connsiteX10" fmla="*/ 24411 w 7429552"/>
              <a:gd name="connsiteY10" fmla="*/ 475654 h 671526"/>
              <a:gd name="connsiteX11" fmla="*/ 0 w 7429552"/>
              <a:gd name="connsiteY11" fmla="*/ 416719 h 671526"/>
              <a:gd name="connsiteX12" fmla="*/ 0 w 7429552"/>
              <a:gd name="connsiteY12" fmla="*/ 83346 h 671526"/>
              <a:gd name="connsiteX0" fmla="*/ 0 w 7429552"/>
              <a:gd name="connsiteY0" fmla="*/ 240500 h 828680"/>
              <a:gd name="connsiteX1" fmla="*/ 24412 w 7429552"/>
              <a:gd name="connsiteY1" fmla="*/ 181565 h 828680"/>
              <a:gd name="connsiteX2" fmla="*/ 83347 w 7429552"/>
              <a:gd name="connsiteY2" fmla="*/ 157154 h 828680"/>
              <a:gd name="connsiteX3" fmla="*/ 7346206 w 7429552"/>
              <a:gd name="connsiteY3" fmla="*/ 157154 h 828680"/>
              <a:gd name="connsiteX4" fmla="*/ 7405141 w 7429552"/>
              <a:gd name="connsiteY4" fmla="*/ 181566 h 828680"/>
              <a:gd name="connsiteX5" fmla="*/ 7429552 w 7429552"/>
              <a:gd name="connsiteY5" fmla="*/ 240501 h 828680"/>
              <a:gd name="connsiteX6" fmla="*/ 7429552 w 7429552"/>
              <a:gd name="connsiteY6" fmla="*/ 573874 h 828680"/>
              <a:gd name="connsiteX7" fmla="*/ 7405141 w 7429552"/>
              <a:gd name="connsiteY7" fmla="*/ 632809 h 828680"/>
              <a:gd name="connsiteX8" fmla="*/ 7346206 w 7429552"/>
              <a:gd name="connsiteY8" fmla="*/ 657220 h 828680"/>
              <a:gd name="connsiteX9" fmla="*/ 83346 w 7429552"/>
              <a:gd name="connsiteY9" fmla="*/ 657220 h 828680"/>
              <a:gd name="connsiteX10" fmla="*/ 24411 w 7429552"/>
              <a:gd name="connsiteY10" fmla="*/ 632808 h 828680"/>
              <a:gd name="connsiteX11" fmla="*/ 0 w 7429552"/>
              <a:gd name="connsiteY11" fmla="*/ 573873 h 828680"/>
              <a:gd name="connsiteX12" fmla="*/ 0 w 7429552"/>
              <a:gd name="connsiteY12" fmla="*/ 240500 h 82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9552" h="828680">
                <a:moveTo>
                  <a:pt x="0" y="240500"/>
                </a:moveTo>
                <a:cubicBezTo>
                  <a:pt x="0" y="218395"/>
                  <a:pt x="8781" y="197196"/>
                  <a:pt x="24412" y="181565"/>
                </a:cubicBezTo>
                <a:cubicBezTo>
                  <a:pt x="40042" y="165935"/>
                  <a:pt x="61242" y="157154"/>
                  <a:pt x="83347" y="157154"/>
                </a:cubicBezTo>
                <a:lnTo>
                  <a:pt x="7346206" y="157154"/>
                </a:lnTo>
                <a:cubicBezTo>
                  <a:pt x="7368311" y="157154"/>
                  <a:pt x="7389510" y="165935"/>
                  <a:pt x="7405141" y="181566"/>
                </a:cubicBezTo>
                <a:cubicBezTo>
                  <a:pt x="7420771" y="197196"/>
                  <a:pt x="7429552" y="218396"/>
                  <a:pt x="7429552" y="240501"/>
                </a:cubicBezTo>
                <a:lnTo>
                  <a:pt x="7429552" y="573874"/>
                </a:lnTo>
                <a:cubicBezTo>
                  <a:pt x="7429552" y="595979"/>
                  <a:pt x="7420771" y="617178"/>
                  <a:pt x="7405141" y="632809"/>
                </a:cubicBezTo>
                <a:cubicBezTo>
                  <a:pt x="7389511" y="648439"/>
                  <a:pt x="7368311" y="657220"/>
                  <a:pt x="7346206" y="657220"/>
                </a:cubicBezTo>
                <a:cubicBezTo>
                  <a:pt x="4966809" y="0"/>
                  <a:pt x="2571862" y="828680"/>
                  <a:pt x="83346" y="657220"/>
                </a:cubicBezTo>
                <a:cubicBezTo>
                  <a:pt x="61241" y="657220"/>
                  <a:pt x="40042" y="648439"/>
                  <a:pt x="24411" y="632808"/>
                </a:cubicBezTo>
                <a:cubicBezTo>
                  <a:pt x="8781" y="617178"/>
                  <a:pt x="0" y="595978"/>
                  <a:pt x="0" y="573873"/>
                </a:cubicBezTo>
                <a:lnTo>
                  <a:pt x="0" y="24050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17000"/>
                </a:schemeClr>
              </a:gs>
              <a:gs pos="50000">
                <a:schemeClr val="bg1">
                  <a:alpha val="46000"/>
                </a:schemeClr>
              </a:gs>
              <a:gs pos="100000">
                <a:schemeClr val="bg1">
                  <a:alpha val="8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6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38" name="Пятиугольник 3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ятиугольник 38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39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41" name="Пятиугольник 40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ятиугольник 41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42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44" name="Счетверенная стрелка 43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Счетверенная стрелка 44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1" name="Скругленный прямоугольник 50"/>
          <p:cNvSpPr/>
          <p:nvPr/>
        </p:nvSpPr>
        <p:spPr>
          <a:xfrm>
            <a:off x="142844" y="1643050"/>
            <a:ext cx="3000396" cy="4214842"/>
          </a:xfrm>
          <a:prstGeom prst="roundRect">
            <a:avLst>
              <a:gd name="adj" fmla="val 6493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89000">
                <a:schemeClr val="bg1">
                  <a:alpha val="16000"/>
                </a:schemeClr>
              </a:gs>
              <a:gs pos="100000">
                <a:schemeClr val="bg1">
                  <a:lumMod val="95000"/>
                  <a:alpha val="34000"/>
                </a:schemeClr>
              </a:gs>
            </a:gsLst>
            <a:lin ang="5400000" scaled="0"/>
          </a:gradFill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half" idx="2"/>
          </p:nvPr>
        </p:nvSpPr>
        <p:spPr>
          <a:xfrm>
            <a:off x="3643306" y="1714488"/>
            <a:ext cx="5072098" cy="3977668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Autofit/>
          </a:bodyPr>
          <a:lstStyle/>
          <a:p>
            <a:pPr marL="342900" indent="-342900" algn="ctr">
              <a:lnSpc>
                <a:spcPct val="150000"/>
              </a:lnSpc>
              <a:spcBef>
                <a:spcPct val="0"/>
              </a:spcBef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ЗАДАЧА ГИГИЕНЫ ТРУДА</a:t>
            </a:r>
            <a:endParaRPr lang="ru-RU" sz="1800" b="1" dirty="0" smtClean="0"/>
          </a:p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ru-RU" sz="1800" b="1" dirty="0" smtClean="0"/>
              <a:t>       качественная и количественная оценка воздействия условий труда на организм, на основе которой производится разработка и внедрение мероприятий, способных обеспечить максимальную производительность труда при отсутствии вредного влияния   на здоровье работающих     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01122" cy="10715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Вопросы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профилактики профессиональных заболеваний </a:t>
            </a:r>
            <a:r>
              <a:rPr lang="ru-RU" sz="2800" dirty="0" smtClean="0"/>
              <a:t>решает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ГИГИЕНА ТРУДА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5720" y="1714488"/>
            <a:ext cx="27860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ГИГИЕНА ТРУДА </a:t>
            </a:r>
            <a:r>
              <a:rPr lang="ru-RU" sz="2400" dirty="0" smtClean="0"/>
              <a:t>– это раздел профессиональной медицины, изучающей влияние на организм человека трудового процесса и факторов производственной среды.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2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2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28596" y="0"/>
            <a:ext cx="8215370" cy="1285860"/>
            <a:chOff x="714348" y="1000108"/>
            <a:chExt cx="7715304" cy="1500198"/>
          </a:xfrm>
        </p:grpSpPr>
        <p:grpSp>
          <p:nvGrpSpPr>
            <p:cNvPr id="29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" name="Скругленный прямоугольник 29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</a:t>
            </a:r>
            <a:r>
              <a:rPr lang="ru-RU" sz="3200" b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Технические причины – не зависят от уровня организации предприятия</a:t>
            </a:r>
            <a:endParaRPr lang="ru-RU" sz="4800" b="1" spc="50" dirty="0" smtClean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225857" y="1284994"/>
            <a:ext cx="8713416" cy="4715774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357158" y="1571612"/>
            <a:ext cx="8429684" cy="4357718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 fontScale="85000" lnSpcReduction="10000"/>
          </a:bodyPr>
          <a:lstStyle/>
          <a:p>
            <a:pPr marL="0" indent="0" algn="just">
              <a:spcBef>
                <a:spcPct val="0"/>
              </a:spcBef>
              <a:buNone/>
            </a:pPr>
            <a:endParaRPr lang="ru-RU" b="1" dirty="0" smtClean="0">
              <a:ln w="12700">
                <a:noFill/>
              </a:ln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ru-RU" b="1" dirty="0" smtClean="0">
              <a:ln w="12700">
                <a:noFill/>
              </a:ln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ВКЛЮЧАЮТ: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несовершенство технологических процессов,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конструктивные недостатки оборудования, инструментов и </a:t>
            </a:r>
            <a:r>
              <a:rPr lang="ru-RU" b="1" dirty="0" err="1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т.д</a:t>
            </a:r>
            <a:r>
              <a:rPr lang="ru-RU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,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несовершенство предохранительных устройств и т.п.,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недостаточный учет требований охраны труда и т.п.</a:t>
            </a:r>
          </a:p>
          <a:p>
            <a:pPr marL="0" indent="0">
              <a:spcBef>
                <a:spcPct val="0"/>
              </a:spcBef>
              <a:buFontTx/>
              <a:buChar char="-"/>
            </a:pPr>
            <a:endParaRPr lang="ru-RU" sz="2000" dirty="0">
              <a:ln w="12700">
                <a:noFill/>
              </a:ln>
              <a:effectLst>
                <a:outerShdw blurRad="114300" dist="1143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8194" name="Picture 2" descr="http://s.primamedia.ru/f/big/213/2125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500174"/>
            <a:ext cx="1762117" cy="13215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5"/>
          <p:cNvGrpSpPr/>
          <p:nvPr/>
        </p:nvGrpSpPr>
        <p:grpSpPr>
          <a:xfrm>
            <a:off x="428596" y="0"/>
            <a:ext cx="8215370" cy="1785926"/>
            <a:chOff x="714348" y="1000108"/>
            <a:chExt cx="7715304" cy="1500198"/>
          </a:xfrm>
        </p:grpSpPr>
        <p:grpSp>
          <p:nvGrpSpPr>
            <p:cNvPr id="10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" name="Скругленный прямоугольник 29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428760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</a:t>
            </a:r>
            <a:r>
              <a:rPr lang="ru-RU" sz="3200" b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Организационные причины –зависят от уровня организации предприятия</a:t>
            </a:r>
            <a:endParaRPr lang="ru-RU" sz="4800" b="1" spc="50" dirty="0" smtClean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1" name="Группа 34"/>
          <p:cNvGrpSpPr/>
          <p:nvPr/>
        </p:nvGrpSpPr>
        <p:grpSpPr>
          <a:xfrm>
            <a:off x="225857" y="1571612"/>
            <a:ext cx="8713416" cy="4429156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357158" y="2071678"/>
            <a:ext cx="8429684" cy="3857652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 fontScale="92500" lnSpcReduction="1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ru-RU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ВКЛЮЧАЮТ: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недостатки в содержании проходов, территорий и т.п.,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нарушения правил эксплуатации оборудования,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недостатки в организации рабочих мест,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недостатки в обучении рабочих безопасным методам труда,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слабый технический надзор за опасными работами</a:t>
            </a:r>
          </a:p>
        </p:txBody>
      </p:sp>
      <p:pic>
        <p:nvPicPr>
          <p:cNvPr id="5122" name="Picture 2" descr="http://vayasemestre.blogia.com/upload/prevencion_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571612"/>
            <a:ext cx="1358598" cy="10971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5"/>
          <p:cNvGrpSpPr/>
          <p:nvPr/>
        </p:nvGrpSpPr>
        <p:grpSpPr>
          <a:xfrm>
            <a:off x="428596" y="0"/>
            <a:ext cx="8215370" cy="1785926"/>
            <a:chOff x="714348" y="1000108"/>
            <a:chExt cx="7715304" cy="1500198"/>
          </a:xfrm>
        </p:grpSpPr>
        <p:grpSp>
          <p:nvGrpSpPr>
            <p:cNvPr id="10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" name="Скругленный прямоугольник 29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428760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</a:t>
            </a:r>
            <a:r>
              <a:rPr lang="ru-RU" sz="4000" b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Санитарно-гигиенические  причины </a:t>
            </a:r>
            <a:endParaRPr lang="ru-RU" sz="6000" b="1" spc="50" dirty="0" smtClean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1" name="Группа 34"/>
          <p:cNvGrpSpPr/>
          <p:nvPr/>
        </p:nvGrpSpPr>
        <p:grpSpPr>
          <a:xfrm>
            <a:off x="225857" y="1571612"/>
            <a:ext cx="8713416" cy="4429156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357158" y="2071678"/>
            <a:ext cx="8429684" cy="3857652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 fontScale="92500" lnSpcReduction="1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ru-RU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ВКЛЮЧАЮТ: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повышенное содержание в воздухе рабочих зон вредных веществ,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недостаточное освещение,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повышенные уровни шума, вибрации и т.п.,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неудовлетворительное содержание  помещений,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нарушение правил личной гигиены и т.п.</a:t>
            </a:r>
          </a:p>
        </p:txBody>
      </p:sp>
      <p:pic>
        <p:nvPicPr>
          <p:cNvPr id="4098" name="Picture 2" descr="http://www.slanmo.ru/userfiles/image/news/ot_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3DCD9"/>
              </a:clrFrom>
              <a:clrTo>
                <a:srgbClr val="D3DCD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143248"/>
            <a:ext cx="1404914" cy="1404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5"/>
          <p:cNvGrpSpPr/>
          <p:nvPr/>
        </p:nvGrpSpPr>
        <p:grpSpPr>
          <a:xfrm>
            <a:off x="428596" y="0"/>
            <a:ext cx="8215370" cy="1785926"/>
            <a:chOff x="714348" y="1000108"/>
            <a:chExt cx="7715304" cy="1500198"/>
          </a:xfrm>
        </p:grpSpPr>
        <p:grpSp>
          <p:nvGrpSpPr>
            <p:cNvPr id="10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" name="Скругленный прямоугольник 29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428760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 </a:t>
            </a:r>
            <a:r>
              <a:rPr lang="ru-RU" sz="4000" b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Личностные причины</a:t>
            </a:r>
            <a:endParaRPr lang="ru-RU" sz="6000" b="1" spc="50" dirty="0" smtClean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1" name="Группа 34"/>
          <p:cNvGrpSpPr/>
          <p:nvPr/>
        </p:nvGrpSpPr>
        <p:grpSpPr>
          <a:xfrm>
            <a:off x="225857" y="1571612"/>
            <a:ext cx="8713416" cy="4429156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357158" y="2071678"/>
            <a:ext cx="8429684" cy="3857652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 fontScale="92500"/>
          </a:bodyPr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ru-RU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СВЯЗАНЫ С :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 монотонностью труда,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недоброжелательными отношениями в коллективе,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болезнями, утомляемостью, нервным напряжением,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 стрессовыми ситуациями,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ослаблением самоконтроля</a:t>
            </a:r>
          </a:p>
        </p:txBody>
      </p:sp>
      <p:pic>
        <p:nvPicPr>
          <p:cNvPr id="3074" name="Picture 2" descr="http://ext.err.ee/images/c76439c8-450b-43d4-b906-69ddfa3d1560/52250_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714884"/>
            <a:ext cx="1904992" cy="1071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5"/>
          <p:cNvGrpSpPr/>
          <p:nvPr/>
        </p:nvGrpSpPr>
        <p:grpSpPr>
          <a:xfrm>
            <a:off x="428596" y="0"/>
            <a:ext cx="8215370" cy="1785926"/>
            <a:chOff x="714348" y="1000108"/>
            <a:chExt cx="7715304" cy="1500198"/>
          </a:xfrm>
        </p:grpSpPr>
        <p:grpSp>
          <p:nvGrpSpPr>
            <p:cNvPr id="10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" name="Скругленный прямоугольник 29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428760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 </a:t>
            </a:r>
            <a:r>
              <a:rPr lang="ru-RU" sz="4000" b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Экономические причины</a:t>
            </a:r>
            <a:endParaRPr lang="ru-RU" sz="6000" b="1" spc="50" dirty="0" smtClean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1" name="Группа 34"/>
          <p:cNvGrpSpPr/>
          <p:nvPr/>
        </p:nvGrpSpPr>
        <p:grpSpPr>
          <a:xfrm>
            <a:off x="225857" y="1571612"/>
            <a:ext cx="8713416" cy="4429156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357158" y="2500306"/>
            <a:ext cx="8429684" cy="3429024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ru-RU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ВКЛЮЧАЮТ: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 стремление к сверхурочным работам,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нарушение сроков выдачи зарплаты,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недостатки в жилищных условиях</a:t>
            </a:r>
          </a:p>
        </p:txBody>
      </p:sp>
      <p:pic>
        <p:nvPicPr>
          <p:cNvPr id="2050" name="Picture 2" descr="http://xn-----8kcagbbiafgdc5b5at4bhadc7adje3ag.xn--p1ai/upload/iblock/7e7/7e7c9e862a4b913ab5b877fa4476ee7a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4143380"/>
            <a:ext cx="2177680" cy="1666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4" name="Группа 21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ятиугольник 23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26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28" name="Пятиугольник 2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ятиугольник 32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36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38" name="Счетверенная стрелка 37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Счетверенная стрелка 38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5"/>
          <p:cNvGrpSpPr/>
          <p:nvPr/>
        </p:nvGrpSpPr>
        <p:grpSpPr>
          <a:xfrm>
            <a:off x="428596" y="0"/>
            <a:ext cx="8215370" cy="1785926"/>
            <a:chOff x="714348" y="1000108"/>
            <a:chExt cx="7715304" cy="1500198"/>
          </a:xfrm>
        </p:grpSpPr>
        <p:grpSp>
          <p:nvGrpSpPr>
            <p:cNvPr id="10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" name="Скругленный прямоугольник 29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428760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6. </a:t>
            </a:r>
            <a:r>
              <a:rPr lang="ru-RU" sz="4000" b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Субъективные причины</a:t>
            </a:r>
            <a:endParaRPr lang="ru-RU" sz="6000" b="1" spc="50" dirty="0" smtClean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1" name="Группа 34"/>
          <p:cNvGrpSpPr/>
          <p:nvPr/>
        </p:nvGrpSpPr>
        <p:grpSpPr>
          <a:xfrm>
            <a:off x="225857" y="1571612"/>
            <a:ext cx="8713416" cy="4429156"/>
            <a:chOff x="430584" y="1284994"/>
            <a:chExt cx="8261670" cy="47157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71472" y="1571612"/>
              <a:ext cx="8001056" cy="4357718"/>
            </a:xfrm>
            <a:prstGeom prst="roundRect">
              <a:avLst>
                <a:gd name="adj" fmla="val 2067"/>
              </a:avLst>
            </a:prstGeom>
            <a:gradFill>
              <a:gsLst>
                <a:gs pos="50000">
                  <a:srgbClr val="0070C0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1472" y="1284994"/>
              <a:ext cx="8008950" cy="150019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28287" y="178219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30584" y="1453874"/>
              <a:ext cx="8261670" cy="4546894"/>
            </a:xfrm>
            <a:prstGeom prst="roundRect">
              <a:avLst>
                <a:gd name="adj" fmla="val 2699"/>
              </a:avLst>
            </a:prstGeom>
            <a:gradFill>
              <a:gsLst>
                <a:gs pos="0">
                  <a:schemeClr val="bg1">
                    <a:alpha val="3000"/>
                  </a:schemeClr>
                </a:gs>
                <a:gs pos="50000">
                  <a:schemeClr val="bg1">
                    <a:alpha val="10000"/>
                  </a:schemeClr>
                </a:gs>
                <a:gs pos="100000">
                  <a:schemeClr val="bg1">
                    <a:lumMod val="95000"/>
                    <a:alpha val="3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t" anchorCtr="0">
              <a:normAutofit/>
            </a:bodyPr>
            <a:lstStyle/>
            <a:p>
              <a:pPr>
                <a:spcBef>
                  <a:spcPct val="0"/>
                </a:spcBef>
              </a:pPr>
              <a:endParaRPr lang="ru-RU" sz="200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285720" y="2000240"/>
            <a:ext cx="8429684" cy="3357586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ru-RU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ЭТО :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 личная недисциплинированность  работника,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невыполнение инструкций по ОТ,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ru-RU" sz="2800" b="1" dirty="0" smtClean="0">
                <a:ln w="12700">
                  <a:noFill/>
                </a:ln>
                <a:effectLst>
                  <a:outerShdw blurRad="114300" dist="1143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нахождение в состоянии алкогольного опьянения, в болезненном состоянии и т.п.</a:t>
            </a:r>
          </a:p>
        </p:txBody>
      </p:sp>
      <p:pic>
        <p:nvPicPr>
          <p:cNvPr id="1026" name="Picture 2" descr="http://img1.liveinternet.ru/images/attach/c/4/80/596/80596677_1232965988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643446"/>
            <a:ext cx="1212255" cy="1300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Текст 22"/>
          <p:cNvSpPr txBox="1">
            <a:spLocks/>
          </p:cNvSpPr>
          <p:nvPr/>
        </p:nvSpPr>
        <p:spPr>
          <a:xfrm>
            <a:off x="3387429" y="1550830"/>
            <a:ext cx="5613728" cy="4307062"/>
          </a:xfrm>
          <a:prstGeom prst="roundRect">
            <a:avLst>
              <a:gd name="adj" fmla="val 3552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25000"/>
                </a:schemeClr>
              </a:gs>
              <a:gs pos="100000">
                <a:schemeClr val="bg1">
                  <a:lumMod val="95000"/>
                  <a:alpha val="59000"/>
                </a:schemeClr>
              </a:gs>
            </a:gsLst>
            <a:lin ang="5400000" scaled="0"/>
          </a:gradFill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12984" y="1745661"/>
            <a:ext cx="3000396" cy="4040793"/>
          </a:xfrm>
          <a:prstGeom prst="roundRect">
            <a:avLst>
              <a:gd name="adj" fmla="val 2067"/>
            </a:avLst>
          </a:prstGeom>
          <a:gradFill>
            <a:gsLst>
              <a:gs pos="50000">
                <a:srgbClr val="0070C0"/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7" name="Группа 46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6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34" name="Прямоугольник 33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олилиния 35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" name="Скругленный прямоугольник 6"/>
          <p:cNvSpPr/>
          <p:nvPr/>
        </p:nvSpPr>
        <p:spPr>
          <a:xfrm>
            <a:off x="3439384" y="1643050"/>
            <a:ext cx="5500726" cy="4157081"/>
          </a:xfrm>
          <a:prstGeom prst="roundRect">
            <a:avLst>
              <a:gd name="adj" fmla="val 2067"/>
            </a:avLst>
          </a:prstGeom>
          <a:gradFill>
            <a:gsLst>
              <a:gs pos="50000">
                <a:srgbClr val="0070C0"/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438084" y="1367689"/>
            <a:ext cx="5508000" cy="1357346"/>
          </a:xfrm>
          <a:custGeom>
            <a:avLst/>
            <a:gdLst>
              <a:gd name="connsiteX0" fmla="*/ 0 w 7429552"/>
              <a:gd name="connsiteY0" fmla="*/ 83346 h 500066"/>
              <a:gd name="connsiteX1" fmla="*/ 24412 w 7429552"/>
              <a:gd name="connsiteY1" fmla="*/ 24411 h 500066"/>
              <a:gd name="connsiteX2" fmla="*/ 83347 w 7429552"/>
              <a:gd name="connsiteY2" fmla="*/ 0 h 500066"/>
              <a:gd name="connsiteX3" fmla="*/ 7346206 w 7429552"/>
              <a:gd name="connsiteY3" fmla="*/ 0 h 500066"/>
              <a:gd name="connsiteX4" fmla="*/ 7405141 w 7429552"/>
              <a:gd name="connsiteY4" fmla="*/ 24412 h 500066"/>
              <a:gd name="connsiteX5" fmla="*/ 7429552 w 7429552"/>
              <a:gd name="connsiteY5" fmla="*/ 83347 h 500066"/>
              <a:gd name="connsiteX6" fmla="*/ 7429552 w 7429552"/>
              <a:gd name="connsiteY6" fmla="*/ 416720 h 500066"/>
              <a:gd name="connsiteX7" fmla="*/ 7405141 w 7429552"/>
              <a:gd name="connsiteY7" fmla="*/ 475655 h 500066"/>
              <a:gd name="connsiteX8" fmla="*/ 7346206 w 7429552"/>
              <a:gd name="connsiteY8" fmla="*/ 500066 h 500066"/>
              <a:gd name="connsiteX9" fmla="*/ 83346 w 7429552"/>
              <a:gd name="connsiteY9" fmla="*/ 500066 h 500066"/>
              <a:gd name="connsiteX10" fmla="*/ 24411 w 7429552"/>
              <a:gd name="connsiteY10" fmla="*/ 475654 h 500066"/>
              <a:gd name="connsiteX11" fmla="*/ 0 w 7429552"/>
              <a:gd name="connsiteY11" fmla="*/ 416719 h 500066"/>
              <a:gd name="connsiteX12" fmla="*/ 0 w 7429552"/>
              <a:gd name="connsiteY12" fmla="*/ 83346 h 500066"/>
              <a:gd name="connsiteX0" fmla="*/ 0 w 7429552"/>
              <a:gd name="connsiteY0" fmla="*/ 83346 h 500066"/>
              <a:gd name="connsiteX1" fmla="*/ 24412 w 7429552"/>
              <a:gd name="connsiteY1" fmla="*/ 24411 h 500066"/>
              <a:gd name="connsiteX2" fmla="*/ 83347 w 7429552"/>
              <a:gd name="connsiteY2" fmla="*/ 0 h 500066"/>
              <a:gd name="connsiteX3" fmla="*/ 7346206 w 7429552"/>
              <a:gd name="connsiteY3" fmla="*/ 0 h 500066"/>
              <a:gd name="connsiteX4" fmla="*/ 7405141 w 7429552"/>
              <a:gd name="connsiteY4" fmla="*/ 24412 h 500066"/>
              <a:gd name="connsiteX5" fmla="*/ 7429552 w 7429552"/>
              <a:gd name="connsiteY5" fmla="*/ 83347 h 500066"/>
              <a:gd name="connsiteX6" fmla="*/ 7429552 w 7429552"/>
              <a:gd name="connsiteY6" fmla="*/ 416720 h 500066"/>
              <a:gd name="connsiteX7" fmla="*/ 7405141 w 7429552"/>
              <a:gd name="connsiteY7" fmla="*/ 475655 h 500066"/>
              <a:gd name="connsiteX8" fmla="*/ 7346206 w 7429552"/>
              <a:gd name="connsiteY8" fmla="*/ 500066 h 500066"/>
              <a:gd name="connsiteX9" fmla="*/ 83346 w 7429552"/>
              <a:gd name="connsiteY9" fmla="*/ 500066 h 500066"/>
              <a:gd name="connsiteX10" fmla="*/ 24411 w 7429552"/>
              <a:gd name="connsiteY10" fmla="*/ 475654 h 500066"/>
              <a:gd name="connsiteX11" fmla="*/ 0 w 7429552"/>
              <a:gd name="connsiteY11" fmla="*/ 416719 h 500066"/>
              <a:gd name="connsiteX12" fmla="*/ 0 w 7429552"/>
              <a:gd name="connsiteY12" fmla="*/ 83346 h 500066"/>
              <a:gd name="connsiteX0" fmla="*/ 0 w 7429552"/>
              <a:gd name="connsiteY0" fmla="*/ 83346 h 671526"/>
              <a:gd name="connsiteX1" fmla="*/ 24412 w 7429552"/>
              <a:gd name="connsiteY1" fmla="*/ 24411 h 671526"/>
              <a:gd name="connsiteX2" fmla="*/ 83347 w 7429552"/>
              <a:gd name="connsiteY2" fmla="*/ 0 h 671526"/>
              <a:gd name="connsiteX3" fmla="*/ 7346206 w 7429552"/>
              <a:gd name="connsiteY3" fmla="*/ 0 h 671526"/>
              <a:gd name="connsiteX4" fmla="*/ 7405141 w 7429552"/>
              <a:gd name="connsiteY4" fmla="*/ 24412 h 671526"/>
              <a:gd name="connsiteX5" fmla="*/ 7429552 w 7429552"/>
              <a:gd name="connsiteY5" fmla="*/ 83347 h 671526"/>
              <a:gd name="connsiteX6" fmla="*/ 7429552 w 7429552"/>
              <a:gd name="connsiteY6" fmla="*/ 416720 h 671526"/>
              <a:gd name="connsiteX7" fmla="*/ 7405141 w 7429552"/>
              <a:gd name="connsiteY7" fmla="*/ 475655 h 671526"/>
              <a:gd name="connsiteX8" fmla="*/ 7346206 w 7429552"/>
              <a:gd name="connsiteY8" fmla="*/ 500066 h 671526"/>
              <a:gd name="connsiteX9" fmla="*/ 83346 w 7429552"/>
              <a:gd name="connsiteY9" fmla="*/ 500066 h 671526"/>
              <a:gd name="connsiteX10" fmla="*/ 24411 w 7429552"/>
              <a:gd name="connsiteY10" fmla="*/ 475654 h 671526"/>
              <a:gd name="connsiteX11" fmla="*/ 0 w 7429552"/>
              <a:gd name="connsiteY11" fmla="*/ 416719 h 671526"/>
              <a:gd name="connsiteX12" fmla="*/ 0 w 7429552"/>
              <a:gd name="connsiteY12" fmla="*/ 83346 h 671526"/>
              <a:gd name="connsiteX0" fmla="*/ 0 w 7429552"/>
              <a:gd name="connsiteY0" fmla="*/ 240500 h 828680"/>
              <a:gd name="connsiteX1" fmla="*/ 24412 w 7429552"/>
              <a:gd name="connsiteY1" fmla="*/ 181565 h 828680"/>
              <a:gd name="connsiteX2" fmla="*/ 83347 w 7429552"/>
              <a:gd name="connsiteY2" fmla="*/ 157154 h 828680"/>
              <a:gd name="connsiteX3" fmla="*/ 7346206 w 7429552"/>
              <a:gd name="connsiteY3" fmla="*/ 157154 h 828680"/>
              <a:gd name="connsiteX4" fmla="*/ 7405141 w 7429552"/>
              <a:gd name="connsiteY4" fmla="*/ 181566 h 828680"/>
              <a:gd name="connsiteX5" fmla="*/ 7429552 w 7429552"/>
              <a:gd name="connsiteY5" fmla="*/ 240501 h 828680"/>
              <a:gd name="connsiteX6" fmla="*/ 7429552 w 7429552"/>
              <a:gd name="connsiteY6" fmla="*/ 573874 h 828680"/>
              <a:gd name="connsiteX7" fmla="*/ 7405141 w 7429552"/>
              <a:gd name="connsiteY7" fmla="*/ 632809 h 828680"/>
              <a:gd name="connsiteX8" fmla="*/ 7346206 w 7429552"/>
              <a:gd name="connsiteY8" fmla="*/ 657220 h 828680"/>
              <a:gd name="connsiteX9" fmla="*/ 83346 w 7429552"/>
              <a:gd name="connsiteY9" fmla="*/ 657220 h 828680"/>
              <a:gd name="connsiteX10" fmla="*/ 24411 w 7429552"/>
              <a:gd name="connsiteY10" fmla="*/ 632808 h 828680"/>
              <a:gd name="connsiteX11" fmla="*/ 0 w 7429552"/>
              <a:gd name="connsiteY11" fmla="*/ 573873 h 828680"/>
              <a:gd name="connsiteX12" fmla="*/ 0 w 7429552"/>
              <a:gd name="connsiteY12" fmla="*/ 240500 h 82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9552" h="828680">
                <a:moveTo>
                  <a:pt x="0" y="240500"/>
                </a:moveTo>
                <a:cubicBezTo>
                  <a:pt x="0" y="218395"/>
                  <a:pt x="8781" y="197196"/>
                  <a:pt x="24412" y="181565"/>
                </a:cubicBezTo>
                <a:cubicBezTo>
                  <a:pt x="40042" y="165935"/>
                  <a:pt x="61242" y="157154"/>
                  <a:pt x="83347" y="157154"/>
                </a:cubicBezTo>
                <a:lnTo>
                  <a:pt x="7346206" y="157154"/>
                </a:lnTo>
                <a:cubicBezTo>
                  <a:pt x="7368311" y="157154"/>
                  <a:pt x="7389510" y="165935"/>
                  <a:pt x="7405141" y="181566"/>
                </a:cubicBezTo>
                <a:cubicBezTo>
                  <a:pt x="7420771" y="197196"/>
                  <a:pt x="7429552" y="218396"/>
                  <a:pt x="7429552" y="240501"/>
                </a:cubicBezTo>
                <a:lnTo>
                  <a:pt x="7429552" y="573874"/>
                </a:lnTo>
                <a:cubicBezTo>
                  <a:pt x="7429552" y="595979"/>
                  <a:pt x="7420771" y="617178"/>
                  <a:pt x="7405141" y="632809"/>
                </a:cubicBezTo>
                <a:cubicBezTo>
                  <a:pt x="7389511" y="648439"/>
                  <a:pt x="7368311" y="657220"/>
                  <a:pt x="7346206" y="657220"/>
                </a:cubicBezTo>
                <a:cubicBezTo>
                  <a:pt x="4966809" y="0"/>
                  <a:pt x="2571862" y="828680"/>
                  <a:pt x="83346" y="657220"/>
                </a:cubicBezTo>
                <a:cubicBezTo>
                  <a:pt x="61241" y="657220"/>
                  <a:pt x="40042" y="648439"/>
                  <a:pt x="24411" y="632808"/>
                </a:cubicBezTo>
                <a:cubicBezTo>
                  <a:pt x="8781" y="617178"/>
                  <a:pt x="0" y="595978"/>
                  <a:pt x="0" y="573873"/>
                </a:cubicBezTo>
                <a:lnTo>
                  <a:pt x="0" y="24050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17000"/>
                </a:schemeClr>
              </a:gs>
              <a:gs pos="50000">
                <a:schemeClr val="bg1">
                  <a:alpha val="46000"/>
                </a:schemeClr>
              </a:gs>
              <a:gs pos="100000">
                <a:schemeClr val="bg1">
                  <a:alpha val="8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12984" y="1571612"/>
            <a:ext cx="3000396" cy="857256"/>
          </a:xfrm>
          <a:custGeom>
            <a:avLst/>
            <a:gdLst>
              <a:gd name="connsiteX0" fmla="*/ 0 w 7429552"/>
              <a:gd name="connsiteY0" fmla="*/ 83346 h 500066"/>
              <a:gd name="connsiteX1" fmla="*/ 24412 w 7429552"/>
              <a:gd name="connsiteY1" fmla="*/ 24411 h 500066"/>
              <a:gd name="connsiteX2" fmla="*/ 83347 w 7429552"/>
              <a:gd name="connsiteY2" fmla="*/ 0 h 500066"/>
              <a:gd name="connsiteX3" fmla="*/ 7346206 w 7429552"/>
              <a:gd name="connsiteY3" fmla="*/ 0 h 500066"/>
              <a:gd name="connsiteX4" fmla="*/ 7405141 w 7429552"/>
              <a:gd name="connsiteY4" fmla="*/ 24412 h 500066"/>
              <a:gd name="connsiteX5" fmla="*/ 7429552 w 7429552"/>
              <a:gd name="connsiteY5" fmla="*/ 83347 h 500066"/>
              <a:gd name="connsiteX6" fmla="*/ 7429552 w 7429552"/>
              <a:gd name="connsiteY6" fmla="*/ 416720 h 500066"/>
              <a:gd name="connsiteX7" fmla="*/ 7405141 w 7429552"/>
              <a:gd name="connsiteY7" fmla="*/ 475655 h 500066"/>
              <a:gd name="connsiteX8" fmla="*/ 7346206 w 7429552"/>
              <a:gd name="connsiteY8" fmla="*/ 500066 h 500066"/>
              <a:gd name="connsiteX9" fmla="*/ 83346 w 7429552"/>
              <a:gd name="connsiteY9" fmla="*/ 500066 h 500066"/>
              <a:gd name="connsiteX10" fmla="*/ 24411 w 7429552"/>
              <a:gd name="connsiteY10" fmla="*/ 475654 h 500066"/>
              <a:gd name="connsiteX11" fmla="*/ 0 w 7429552"/>
              <a:gd name="connsiteY11" fmla="*/ 416719 h 500066"/>
              <a:gd name="connsiteX12" fmla="*/ 0 w 7429552"/>
              <a:gd name="connsiteY12" fmla="*/ 83346 h 500066"/>
              <a:gd name="connsiteX0" fmla="*/ 0 w 7429552"/>
              <a:gd name="connsiteY0" fmla="*/ 83346 h 500066"/>
              <a:gd name="connsiteX1" fmla="*/ 24412 w 7429552"/>
              <a:gd name="connsiteY1" fmla="*/ 24411 h 500066"/>
              <a:gd name="connsiteX2" fmla="*/ 83347 w 7429552"/>
              <a:gd name="connsiteY2" fmla="*/ 0 h 500066"/>
              <a:gd name="connsiteX3" fmla="*/ 7346206 w 7429552"/>
              <a:gd name="connsiteY3" fmla="*/ 0 h 500066"/>
              <a:gd name="connsiteX4" fmla="*/ 7405141 w 7429552"/>
              <a:gd name="connsiteY4" fmla="*/ 24412 h 500066"/>
              <a:gd name="connsiteX5" fmla="*/ 7429552 w 7429552"/>
              <a:gd name="connsiteY5" fmla="*/ 83347 h 500066"/>
              <a:gd name="connsiteX6" fmla="*/ 7429552 w 7429552"/>
              <a:gd name="connsiteY6" fmla="*/ 416720 h 500066"/>
              <a:gd name="connsiteX7" fmla="*/ 7405141 w 7429552"/>
              <a:gd name="connsiteY7" fmla="*/ 475655 h 500066"/>
              <a:gd name="connsiteX8" fmla="*/ 7346206 w 7429552"/>
              <a:gd name="connsiteY8" fmla="*/ 500066 h 500066"/>
              <a:gd name="connsiteX9" fmla="*/ 83346 w 7429552"/>
              <a:gd name="connsiteY9" fmla="*/ 500066 h 500066"/>
              <a:gd name="connsiteX10" fmla="*/ 24411 w 7429552"/>
              <a:gd name="connsiteY10" fmla="*/ 475654 h 500066"/>
              <a:gd name="connsiteX11" fmla="*/ 0 w 7429552"/>
              <a:gd name="connsiteY11" fmla="*/ 416719 h 500066"/>
              <a:gd name="connsiteX12" fmla="*/ 0 w 7429552"/>
              <a:gd name="connsiteY12" fmla="*/ 83346 h 500066"/>
              <a:gd name="connsiteX0" fmla="*/ 0 w 7429552"/>
              <a:gd name="connsiteY0" fmla="*/ 83346 h 671526"/>
              <a:gd name="connsiteX1" fmla="*/ 24412 w 7429552"/>
              <a:gd name="connsiteY1" fmla="*/ 24411 h 671526"/>
              <a:gd name="connsiteX2" fmla="*/ 83347 w 7429552"/>
              <a:gd name="connsiteY2" fmla="*/ 0 h 671526"/>
              <a:gd name="connsiteX3" fmla="*/ 7346206 w 7429552"/>
              <a:gd name="connsiteY3" fmla="*/ 0 h 671526"/>
              <a:gd name="connsiteX4" fmla="*/ 7405141 w 7429552"/>
              <a:gd name="connsiteY4" fmla="*/ 24412 h 671526"/>
              <a:gd name="connsiteX5" fmla="*/ 7429552 w 7429552"/>
              <a:gd name="connsiteY5" fmla="*/ 83347 h 671526"/>
              <a:gd name="connsiteX6" fmla="*/ 7429552 w 7429552"/>
              <a:gd name="connsiteY6" fmla="*/ 416720 h 671526"/>
              <a:gd name="connsiteX7" fmla="*/ 7405141 w 7429552"/>
              <a:gd name="connsiteY7" fmla="*/ 475655 h 671526"/>
              <a:gd name="connsiteX8" fmla="*/ 7346206 w 7429552"/>
              <a:gd name="connsiteY8" fmla="*/ 500066 h 671526"/>
              <a:gd name="connsiteX9" fmla="*/ 83346 w 7429552"/>
              <a:gd name="connsiteY9" fmla="*/ 500066 h 671526"/>
              <a:gd name="connsiteX10" fmla="*/ 24411 w 7429552"/>
              <a:gd name="connsiteY10" fmla="*/ 475654 h 671526"/>
              <a:gd name="connsiteX11" fmla="*/ 0 w 7429552"/>
              <a:gd name="connsiteY11" fmla="*/ 416719 h 671526"/>
              <a:gd name="connsiteX12" fmla="*/ 0 w 7429552"/>
              <a:gd name="connsiteY12" fmla="*/ 83346 h 671526"/>
              <a:gd name="connsiteX0" fmla="*/ 0 w 7429552"/>
              <a:gd name="connsiteY0" fmla="*/ 240500 h 828680"/>
              <a:gd name="connsiteX1" fmla="*/ 24412 w 7429552"/>
              <a:gd name="connsiteY1" fmla="*/ 181565 h 828680"/>
              <a:gd name="connsiteX2" fmla="*/ 83347 w 7429552"/>
              <a:gd name="connsiteY2" fmla="*/ 157154 h 828680"/>
              <a:gd name="connsiteX3" fmla="*/ 7346206 w 7429552"/>
              <a:gd name="connsiteY3" fmla="*/ 157154 h 828680"/>
              <a:gd name="connsiteX4" fmla="*/ 7405141 w 7429552"/>
              <a:gd name="connsiteY4" fmla="*/ 181566 h 828680"/>
              <a:gd name="connsiteX5" fmla="*/ 7429552 w 7429552"/>
              <a:gd name="connsiteY5" fmla="*/ 240501 h 828680"/>
              <a:gd name="connsiteX6" fmla="*/ 7429552 w 7429552"/>
              <a:gd name="connsiteY6" fmla="*/ 573874 h 828680"/>
              <a:gd name="connsiteX7" fmla="*/ 7405141 w 7429552"/>
              <a:gd name="connsiteY7" fmla="*/ 632809 h 828680"/>
              <a:gd name="connsiteX8" fmla="*/ 7346206 w 7429552"/>
              <a:gd name="connsiteY8" fmla="*/ 657220 h 828680"/>
              <a:gd name="connsiteX9" fmla="*/ 83346 w 7429552"/>
              <a:gd name="connsiteY9" fmla="*/ 657220 h 828680"/>
              <a:gd name="connsiteX10" fmla="*/ 24411 w 7429552"/>
              <a:gd name="connsiteY10" fmla="*/ 632808 h 828680"/>
              <a:gd name="connsiteX11" fmla="*/ 0 w 7429552"/>
              <a:gd name="connsiteY11" fmla="*/ 573873 h 828680"/>
              <a:gd name="connsiteX12" fmla="*/ 0 w 7429552"/>
              <a:gd name="connsiteY12" fmla="*/ 240500 h 82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9552" h="828680">
                <a:moveTo>
                  <a:pt x="0" y="240500"/>
                </a:moveTo>
                <a:cubicBezTo>
                  <a:pt x="0" y="218395"/>
                  <a:pt x="8781" y="197196"/>
                  <a:pt x="24412" y="181565"/>
                </a:cubicBezTo>
                <a:cubicBezTo>
                  <a:pt x="40042" y="165935"/>
                  <a:pt x="61242" y="157154"/>
                  <a:pt x="83347" y="157154"/>
                </a:cubicBezTo>
                <a:lnTo>
                  <a:pt x="7346206" y="157154"/>
                </a:lnTo>
                <a:cubicBezTo>
                  <a:pt x="7368311" y="157154"/>
                  <a:pt x="7389510" y="165935"/>
                  <a:pt x="7405141" y="181566"/>
                </a:cubicBezTo>
                <a:cubicBezTo>
                  <a:pt x="7420771" y="197196"/>
                  <a:pt x="7429552" y="218396"/>
                  <a:pt x="7429552" y="240501"/>
                </a:cubicBezTo>
                <a:lnTo>
                  <a:pt x="7429552" y="573874"/>
                </a:lnTo>
                <a:cubicBezTo>
                  <a:pt x="7429552" y="595979"/>
                  <a:pt x="7420771" y="617178"/>
                  <a:pt x="7405141" y="632809"/>
                </a:cubicBezTo>
                <a:cubicBezTo>
                  <a:pt x="7389511" y="648439"/>
                  <a:pt x="7368311" y="657220"/>
                  <a:pt x="7346206" y="657220"/>
                </a:cubicBezTo>
                <a:cubicBezTo>
                  <a:pt x="4966809" y="0"/>
                  <a:pt x="2571862" y="828680"/>
                  <a:pt x="83346" y="657220"/>
                </a:cubicBezTo>
                <a:cubicBezTo>
                  <a:pt x="61241" y="657220"/>
                  <a:pt x="40042" y="648439"/>
                  <a:pt x="24411" y="632808"/>
                </a:cubicBezTo>
                <a:cubicBezTo>
                  <a:pt x="8781" y="617178"/>
                  <a:pt x="0" y="595978"/>
                  <a:pt x="0" y="573873"/>
                </a:cubicBezTo>
                <a:lnTo>
                  <a:pt x="0" y="24050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17000"/>
                </a:schemeClr>
              </a:gs>
              <a:gs pos="50000">
                <a:schemeClr val="bg1">
                  <a:alpha val="46000"/>
                </a:schemeClr>
              </a:gs>
              <a:gs pos="100000">
                <a:schemeClr val="bg1">
                  <a:alpha val="8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7" name="Группа 36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38" name="Пятиугольник 3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ятиугольник 38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41" name="Пятиугольник 40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ятиугольник 41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44" name="Счетверенная стрелка 43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Счетверенная стрелка 44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28596" y="71414"/>
            <a:ext cx="8215370" cy="1285860"/>
            <a:chOff x="714348" y="1000108"/>
            <a:chExt cx="7715304" cy="1500198"/>
          </a:xfrm>
        </p:grpSpPr>
        <p:grpSp>
          <p:nvGrpSpPr>
            <p:cNvPr id="31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48" name="Скругленный прямоугольник 47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Полилиния 48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2" name="Скругленный прямоугольник 31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50" name="Заголовок 2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0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Причины </a:t>
            </a:r>
            <a:r>
              <a:rPr lang="ru-RU" sz="4000" i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осознанного </a:t>
            </a:r>
            <a:r>
              <a:rPr lang="ru-RU" sz="40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нарушения правил безопасности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42844" y="1643050"/>
            <a:ext cx="8858312" cy="4214842"/>
          </a:xfrm>
          <a:prstGeom prst="roundRect">
            <a:avLst>
              <a:gd name="adj" fmla="val 6493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89000">
                <a:schemeClr val="bg1">
                  <a:alpha val="16000"/>
                </a:schemeClr>
              </a:gs>
              <a:gs pos="100000">
                <a:schemeClr val="bg1">
                  <a:lumMod val="95000"/>
                  <a:alpha val="34000"/>
                </a:schemeClr>
              </a:gs>
            </a:gsLst>
            <a:lin ang="5400000" scaled="0"/>
          </a:gradFill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half" idx="2"/>
          </p:nvPr>
        </p:nvSpPr>
        <p:spPr>
          <a:xfrm>
            <a:off x="3643306" y="1714488"/>
            <a:ext cx="5072098" cy="3977668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sz="1600" b="1" dirty="0" smtClean="0"/>
              <a:t>Экономия сил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sz="1600" b="1" dirty="0" smtClean="0"/>
              <a:t>Экономия  времени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sz="1600" b="1" dirty="0" smtClean="0"/>
              <a:t>Безнаказанность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sz="1600" b="1" dirty="0" smtClean="0"/>
              <a:t>Привычка работать с нарушениями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sz="1600" b="1" dirty="0" smtClean="0"/>
              <a:t>Стремление следовать групповым интересам и нормам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sz="1600" b="1" dirty="0" smtClean="0"/>
              <a:t> Ориентация на идеалы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sz="1600" b="1" dirty="0" smtClean="0"/>
              <a:t>Самоутверждение  в собственных глазах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sz="1600" b="1" dirty="0" smtClean="0"/>
              <a:t>Переоценка собственного опыта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sz="1600" b="1" dirty="0" smtClean="0"/>
              <a:t>Стрессовое состояние  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sz="1600" b="1" dirty="0" smtClean="0"/>
              <a:t>Склонность к риску</a:t>
            </a:r>
            <a:endParaRPr lang="ru-RU" sz="1600" b="1" dirty="0"/>
          </a:p>
        </p:txBody>
      </p:sp>
      <p:pic>
        <p:nvPicPr>
          <p:cNvPr id="7170" name="Picture 2" descr="http://hlebopechka.org/wp-content/uploads/2012/02/%D0%AD%D0%B5%D1%81%D0%BF%D0%BB%D1%83%D0%B0%D1%82%D0%B0%D1%86%D0%B8%D1%8F-%D1%85%D0%BB%D0%B5%D0%B1%D0%BE%D0%BF%D0%B5%D1%87%D0%BA%D0%B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2357430"/>
            <a:ext cx="3162380" cy="27336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Текст 22"/>
          <p:cNvSpPr txBox="1">
            <a:spLocks/>
          </p:cNvSpPr>
          <p:nvPr/>
        </p:nvSpPr>
        <p:spPr>
          <a:xfrm>
            <a:off x="3387429" y="1550830"/>
            <a:ext cx="5613728" cy="4307062"/>
          </a:xfrm>
          <a:prstGeom prst="roundRect">
            <a:avLst>
              <a:gd name="adj" fmla="val 3552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25000"/>
                </a:schemeClr>
              </a:gs>
              <a:gs pos="100000">
                <a:schemeClr val="bg1">
                  <a:lumMod val="95000"/>
                  <a:alpha val="59000"/>
                </a:schemeClr>
              </a:gs>
            </a:gsLst>
            <a:lin ang="5400000" scaled="0"/>
          </a:gradFill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12984" y="1745661"/>
            <a:ext cx="3000396" cy="4040793"/>
          </a:xfrm>
          <a:prstGeom prst="roundRect">
            <a:avLst>
              <a:gd name="adj" fmla="val 2067"/>
            </a:avLst>
          </a:prstGeom>
          <a:gradFill>
            <a:gsLst>
              <a:gs pos="50000">
                <a:srgbClr val="0070C0"/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46"/>
          <p:cNvGrpSpPr/>
          <p:nvPr/>
        </p:nvGrpSpPr>
        <p:grpSpPr>
          <a:xfrm>
            <a:off x="0" y="6142321"/>
            <a:ext cx="9144000" cy="715679"/>
            <a:chOff x="0" y="6142321"/>
            <a:chExt cx="9144000" cy="715679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142844" y="6235864"/>
              <a:ext cx="8858312" cy="50006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45"/>
            <p:cNvGrpSpPr/>
            <p:nvPr/>
          </p:nvGrpSpPr>
          <p:grpSpPr>
            <a:xfrm>
              <a:off x="0" y="6142321"/>
              <a:ext cx="9144000" cy="715679"/>
              <a:chOff x="0" y="6142321"/>
              <a:chExt cx="9144000" cy="715679"/>
            </a:xfrm>
          </p:grpSpPr>
          <p:sp>
            <p:nvSpPr>
              <p:cNvPr id="34" name="Прямоугольник 33"/>
              <p:cNvSpPr/>
              <p:nvPr/>
            </p:nvSpPr>
            <p:spPr>
              <a:xfrm>
                <a:off x="0" y="6143644"/>
                <a:ext cx="9144000" cy="7143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alpha val="13000"/>
                    </a:schemeClr>
                  </a:gs>
                  <a:gs pos="68000">
                    <a:schemeClr val="bg1">
                      <a:alpha val="13000"/>
                    </a:schemeClr>
                  </a:gs>
                  <a:gs pos="100000">
                    <a:schemeClr val="tx1">
                      <a:alpha val="29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889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олилиния 35"/>
              <p:cNvSpPr/>
              <p:nvPr/>
            </p:nvSpPr>
            <p:spPr>
              <a:xfrm>
                <a:off x="142844" y="6142321"/>
                <a:ext cx="8858312" cy="450733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" name="Скругленный прямоугольник 6"/>
          <p:cNvSpPr/>
          <p:nvPr/>
        </p:nvSpPr>
        <p:spPr>
          <a:xfrm>
            <a:off x="3439384" y="1643050"/>
            <a:ext cx="5500726" cy="4157081"/>
          </a:xfrm>
          <a:prstGeom prst="roundRect">
            <a:avLst>
              <a:gd name="adj" fmla="val 2067"/>
            </a:avLst>
          </a:prstGeom>
          <a:gradFill>
            <a:gsLst>
              <a:gs pos="50000">
                <a:srgbClr val="0070C0"/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438084" y="1367689"/>
            <a:ext cx="5508000" cy="1357346"/>
          </a:xfrm>
          <a:custGeom>
            <a:avLst/>
            <a:gdLst>
              <a:gd name="connsiteX0" fmla="*/ 0 w 7429552"/>
              <a:gd name="connsiteY0" fmla="*/ 83346 h 500066"/>
              <a:gd name="connsiteX1" fmla="*/ 24412 w 7429552"/>
              <a:gd name="connsiteY1" fmla="*/ 24411 h 500066"/>
              <a:gd name="connsiteX2" fmla="*/ 83347 w 7429552"/>
              <a:gd name="connsiteY2" fmla="*/ 0 h 500066"/>
              <a:gd name="connsiteX3" fmla="*/ 7346206 w 7429552"/>
              <a:gd name="connsiteY3" fmla="*/ 0 h 500066"/>
              <a:gd name="connsiteX4" fmla="*/ 7405141 w 7429552"/>
              <a:gd name="connsiteY4" fmla="*/ 24412 h 500066"/>
              <a:gd name="connsiteX5" fmla="*/ 7429552 w 7429552"/>
              <a:gd name="connsiteY5" fmla="*/ 83347 h 500066"/>
              <a:gd name="connsiteX6" fmla="*/ 7429552 w 7429552"/>
              <a:gd name="connsiteY6" fmla="*/ 416720 h 500066"/>
              <a:gd name="connsiteX7" fmla="*/ 7405141 w 7429552"/>
              <a:gd name="connsiteY7" fmla="*/ 475655 h 500066"/>
              <a:gd name="connsiteX8" fmla="*/ 7346206 w 7429552"/>
              <a:gd name="connsiteY8" fmla="*/ 500066 h 500066"/>
              <a:gd name="connsiteX9" fmla="*/ 83346 w 7429552"/>
              <a:gd name="connsiteY9" fmla="*/ 500066 h 500066"/>
              <a:gd name="connsiteX10" fmla="*/ 24411 w 7429552"/>
              <a:gd name="connsiteY10" fmla="*/ 475654 h 500066"/>
              <a:gd name="connsiteX11" fmla="*/ 0 w 7429552"/>
              <a:gd name="connsiteY11" fmla="*/ 416719 h 500066"/>
              <a:gd name="connsiteX12" fmla="*/ 0 w 7429552"/>
              <a:gd name="connsiteY12" fmla="*/ 83346 h 500066"/>
              <a:gd name="connsiteX0" fmla="*/ 0 w 7429552"/>
              <a:gd name="connsiteY0" fmla="*/ 83346 h 500066"/>
              <a:gd name="connsiteX1" fmla="*/ 24412 w 7429552"/>
              <a:gd name="connsiteY1" fmla="*/ 24411 h 500066"/>
              <a:gd name="connsiteX2" fmla="*/ 83347 w 7429552"/>
              <a:gd name="connsiteY2" fmla="*/ 0 h 500066"/>
              <a:gd name="connsiteX3" fmla="*/ 7346206 w 7429552"/>
              <a:gd name="connsiteY3" fmla="*/ 0 h 500066"/>
              <a:gd name="connsiteX4" fmla="*/ 7405141 w 7429552"/>
              <a:gd name="connsiteY4" fmla="*/ 24412 h 500066"/>
              <a:gd name="connsiteX5" fmla="*/ 7429552 w 7429552"/>
              <a:gd name="connsiteY5" fmla="*/ 83347 h 500066"/>
              <a:gd name="connsiteX6" fmla="*/ 7429552 w 7429552"/>
              <a:gd name="connsiteY6" fmla="*/ 416720 h 500066"/>
              <a:gd name="connsiteX7" fmla="*/ 7405141 w 7429552"/>
              <a:gd name="connsiteY7" fmla="*/ 475655 h 500066"/>
              <a:gd name="connsiteX8" fmla="*/ 7346206 w 7429552"/>
              <a:gd name="connsiteY8" fmla="*/ 500066 h 500066"/>
              <a:gd name="connsiteX9" fmla="*/ 83346 w 7429552"/>
              <a:gd name="connsiteY9" fmla="*/ 500066 h 500066"/>
              <a:gd name="connsiteX10" fmla="*/ 24411 w 7429552"/>
              <a:gd name="connsiteY10" fmla="*/ 475654 h 500066"/>
              <a:gd name="connsiteX11" fmla="*/ 0 w 7429552"/>
              <a:gd name="connsiteY11" fmla="*/ 416719 h 500066"/>
              <a:gd name="connsiteX12" fmla="*/ 0 w 7429552"/>
              <a:gd name="connsiteY12" fmla="*/ 83346 h 500066"/>
              <a:gd name="connsiteX0" fmla="*/ 0 w 7429552"/>
              <a:gd name="connsiteY0" fmla="*/ 83346 h 671526"/>
              <a:gd name="connsiteX1" fmla="*/ 24412 w 7429552"/>
              <a:gd name="connsiteY1" fmla="*/ 24411 h 671526"/>
              <a:gd name="connsiteX2" fmla="*/ 83347 w 7429552"/>
              <a:gd name="connsiteY2" fmla="*/ 0 h 671526"/>
              <a:gd name="connsiteX3" fmla="*/ 7346206 w 7429552"/>
              <a:gd name="connsiteY3" fmla="*/ 0 h 671526"/>
              <a:gd name="connsiteX4" fmla="*/ 7405141 w 7429552"/>
              <a:gd name="connsiteY4" fmla="*/ 24412 h 671526"/>
              <a:gd name="connsiteX5" fmla="*/ 7429552 w 7429552"/>
              <a:gd name="connsiteY5" fmla="*/ 83347 h 671526"/>
              <a:gd name="connsiteX6" fmla="*/ 7429552 w 7429552"/>
              <a:gd name="connsiteY6" fmla="*/ 416720 h 671526"/>
              <a:gd name="connsiteX7" fmla="*/ 7405141 w 7429552"/>
              <a:gd name="connsiteY7" fmla="*/ 475655 h 671526"/>
              <a:gd name="connsiteX8" fmla="*/ 7346206 w 7429552"/>
              <a:gd name="connsiteY8" fmla="*/ 500066 h 671526"/>
              <a:gd name="connsiteX9" fmla="*/ 83346 w 7429552"/>
              <a:gd name="connsiteY9" fmla="*/ 500066 h 671526"/>
              <a:gd name="connsiteX10" fmla="*/ 24411 w 7429552"/>
              <a:gd name="connsiteY10" fmla="*/ 475654 h 671526"/>
              <a:gd name="connsiteX11" fmla="*/ 0 w 7429552"/>
              <a:gd name="connsiteY11" fmla="*/ 416719 h 671526"/>
              <a:gd name="connsiteX12" fmla="*/ 0 w 7429552"/>
              <a:gd name="connsiteY12" fmla="*/ 83346 h 671526"/>
              <a:gd name="connsiteX0" fmla="*/ 0 w 7429552"/>
              <a:gd name="connsiteY0" fmla="*/ 240500 h 828680"/>
              <a:gd name="connsiteX1" fmla="*/ 24412 w 7429552"/>
              <a:gd name="connsiteY1" fmla="*/ 181565 h 828680"/>
              <a:gd name="connsiteX2" fmla="*/ 83347 w 7429552"/>
              <a:gd name="connsiteY2" fmla="*/ 157154 h 828680"/>
              <a:gd name="connsiteX3" fmla="*/ 7346206 w 7429552"/>
              <a:gd name="connsiteY3" fmla="*/ 157154 h 828680"/>
              <a:gd name="connsiteX4" fmla="*/ 7405141 w 7429552"/>
              <a:gd name="connsiteY4" fmla="*/ 181566 h 828680"/>
              <a:gd name="connsiteX5" fmla="*/ 7429552 w 7429552"/>
              <a:gd name="connsiteY5" fmla="*/ 240501 h 828680"/>
              <a:gd name="connsiteX6" fmla="*/ 7429552 w 7429552"/>
              <a:gd name="connsiteY6" fmla="*/ 573874 h 828680"/>
              <a:gd name="connsiteX7" fmla="*/ 7405141 w 7429552"/>
              <a:gd name="connsiteY7" fmla="*/ 632809 h 828680"/>
              <a:gd name="connsiteX8" fmla="*/ 7346206 w 7429552"/>
              <a:gd name="connsiteY8" fmla="*/ 657220 h 828680"/>
              <a:gd name="connsiteX9" fmla="*/ 83346 w 7429552"/>
              <a:gd name="connsiteY9" fmla="*/ 657220 h 828680"/>
              <a:gd name="connsiteX10" fmla="*/ 24411 w 7429552"/>
              <a:gd name="connsiteY10" fmla="*/ 632808 h 828680"/>
              <a:gd name="connsiteX11" fmla="*/ 0 w 7429552"/>
              <a:gd name="connsiteY11" fmla="*/ 573873 h 828680"/>
              <a:gd name="connsiteX12" fmla="*/ 0 w 7429552"/>
              <a:gd name="connsiteY12" fmla="*/ 240500 h 82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9552" h="828680">
                <a:moveTo>
                  <a:pt x="0" y="240500"/>
                </a:moveTo>
                <a:cubicBezTo>
                  <a:pt x="0" y="218395"/>
                  <a:pt x="8781" y="197196"/>
                  <a:pt x="24412" y="181565"/>
                </a:cubicBezTo>
                <a:cubicBezTo>
                  <a:pt x="40042" y="165935"/>
                  <a:pt x="61242" y="157154"/>
                  <a:pt x="83347" y="157154"/>
                </a:cubicBezTo>
                <a:lnTo>
                  <a:pt x="7346206" y="157154"/>
                </a:lnTo>
                <a:cubicBezTo>
                  <a:pt x="7368311" y="157154"/>
                  <a:pt x="7389510" y="165935"/>
                  <a:pt x="7405141" y="181566"/>
                </a:cubicBezTo>
                <a:cubicBezTo>
                  <a:pt x="7420771" y="197196"/>
                  <a:pt x="7429552" y="218396"/>
                  <a:pt x="7429552" y="240501"/>
                </a:cubicBezTo>
                <a:lnTo>
                  <a:pt x="7429552" y="573874"/>
                </a:lnTo>
                <a:cubicBezTo>
                  <a:pt x="7429552" y="595979"/>
                  <a:pt x="7420771" y="617178"/>
                  <a:pt x="7405141" y="632809"/>
                </a:cubicBezTo>
                <a:cubicBezTo>
                  <a:pt x="7389511" y="648439"/>
                  <a:pt x="7368311" y="657220"/>
                  <a:pt x="7346206" y="657220"/>
                </a:cubicBezTo>
                <a:cubicBezTo>
                  <a:pt x="4966809" y="0"/>
                  <a:pt x="2571862" y="828680"/>
                  <a:pt x="83346" y="657220"/>
                </a:cubicBezTo>
                <a:cubicBezTo>
                  <a:pt x="61241" y="657220"/>
                  <a:pt x="40042" y="648439"/>
                  <a:pt x="24411" y="632808"/>
                </a:cubicBezTo>
                <a:cubicBezTo>
                  <a:pt x="8781" y="617178"/>
                  <a:pt x="0" y="595978"/>
                  <a:pt x="0" y="573873"/>
                </a:cubicBezTo>
                <a:lnTo>
                  <a:pt x="0" y="24050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17000"/>
                </a:schemeClr>
              </a:gs>
              <a:gs pos="50000">
                <a:schemeClr val="bg1">
                  <a:alpha val="46000"/>
                </a:schemeClr>
              </a:gs>
              <a:gs pos="100000">
                <a:schemeClr val="bg1">
                  <a:alpha val="8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12984" y="1571612"/>
            <a:ext cx="3000396" cy="857256"/>
          </a:xfrm>
          <a:custGeom>
            <a:avLst/>
            <a:gdLst>
              <a:gd name="connsiteX0" fmla="*/ 0 w 7429552"/>
              <a:gd name="connsiteY0" fmla="*/ 83346 h 500066"/>
              <a:gd name="connsiteX1" fmla="*/ 24412 w 7429552"/>
              <a:gd name="connsiteY1" fmla="*/ 24411 h 500066"/>
              <a:gd name="connsiteX2" fmla="*/ 83347 w 7429552"/>
              <a:gd name="connsiteY2" fmla="*/ 0 h 500066"/>
              <a:gd name="connsiteX3" fmla="*/ 7346206 w 7429552"/>
              <a:gd name="connsiteY3" fmla="*/ 0 h 500066"/>
              <a:gd name="connsiteX4" fmla="*/ 7405141 w 7429552"/>
              <a:gd name="connsiteY4" fmla="*/ 24412 h 500066"/>
              <a:gd name="connsiteX5" fmla="*/ 7429552 w 7429552"/>
              <a:gd name="connsiteY5" fmla="*/ 83347 h 500066"/>
              <a:gd name="connsiteX6" fmla="*/ 7429552 w 7429552"/>
              <a:gd name="connsiteY6" fmla="*/ 416720 h 500066"/>
              <a:gd name="connsiteX7" fmla="*/ 7405141 w 7429552"/>
              <a:gd name="connsiteY7" fmla="*/ 475655 h 500066"/>
              <a:gd name="connsiteX8" fmla="*/ 7346206 w 7429552"/>
              <a:gd name="connsiteY8" fmla="*/ 500066 h 500066"/>
              <a:gd name="connsiteX9" fmla="*/ 83346 w 7429552"/>
              <a:gd name="connsiteY9" fmla="*/ 500066 h 500066"/>
              <a:gd name="connsiteX10" fmla="*/ 24411 w 7429552"/>
              <a:gd name="connsiteY10" fmla="*/ 475654 h 500066"/>
              <a:gd name="connsiteX11" fmla="*/ 0 w 7429552"/>
              <a:gd name="connsiteY11" fmla="*/ 416719 h 500066"/>
              <a:gd name="connsiteX12" fmla="*/ 0 w 7429552"/>
              <a:gd name="connsiteY12" fmla="*/ 83346 h 500066"/>
              <a:gd name="connsiteX0" fmla="*/ 0 w 7429552"/>
              <a:gd name="connsiteY0" fmla="*/ 83346 h 500066"/>
              <a:gd name="connsiteX1" fmla="*/ 24412 w 7429552"/>
              <a:gd name="connsiteY1" fmla="*/ 24411 h 500066"/>
              <a:gd name="connsiteX2" fmla="*/ 83347 w 7429552"/>
              <a:gd name="connsiteY2" fmla="*/ 0 h 500066"/>
              <a:gd name="connsiteX3" fmla="*/ 7346206 w 7429552"/>
              <a:gd name="connsiteY3" fmla="*/ 0 h 500066"/>
              <a:gd name="connsiteX4" fmla="*/ 7405141 w 7429552"/>
              <a:gd name="connsiteY4" fmla="*/ 24412 h 500066"/>
              <a:gd name="connsiteX5" fmla="*/ 7429552 w 7429552"/>
              <a:gd name="connsiteY5" fmla="*/ 83347 h 500066"/>
              <a:gd name="connsiteX6" fmla="*/ 7429552 w 7429552"/>
              <a:gd name="connsiteY6" fmla="*/ 416720 h 500066"/>
              <a:gd name="connsiteX7" fmla="*/ 7405141 w 7429552"/>
              <a:gd name="connsiteY7" fmla="*/ 475655 h 500066"/>
              <a:gd name="connsiteX8" fmla="*/ 7346206 w 7429552"/>
              <a:gd name="connsiteY8" fmla="*/ 500066 h 500066"/>
              <a:gd name="connsiteX9" fmla="*/ 83346 w 7429552"/>
              <a:gd name="connsiteY9" fmla="*/ 500066 h 500066"/>
              <a:gd name="connsiteX10" fmla="*/ 24411 w 7429552"/>
              <a:gd name="connsiteY10" fmla="*/ 475654 h 500066"/>
              <a:gd name="connsiteX11" fmla="*/ 0 w 7429552"/>
              <a:gd name="connsiteY11" fmla="*/ 416719 h 500066"/>
              <a:gd name="connsiteX12" fmla="*/ 0 w 7429552"/>
              <a:gd name="connsiteY12" fmla="*/ 83346 h 500066"/>
              <a:gd name="connsiteX0" fmla="*/ 0 w 7429552"/>
              <a:gd name="connsiteY0" fmla="*/ 83346 h 671526"/>
              <a:gd name="connsiteX1" fmla="*/ 24412 w 7429552"/>
              <a:gd name="connsiteY1" fmla="*/ 24411 h 671526"/>
              <a:gd name="connsiteX2" fmla="*/ 83347 w 7429552"/>
              <a:gd name="connsiteY2" fmla="*/ 0 h 671526"/>
              <a:gd name="connsiteX3" fmla="*/ 7346206 w 7429552"/>
              <a:gd name="connsiteY3" fmla="*/ 0 h 671526"/>
              <a:gd name="connsiteX4" fmla="*/ 7405141 w 7429552"/>
              <a:gd name="connsiteY4" fmla="*/ 24412 h 671526"/>
              <a:gd name="connsiteX5" fmla="*/ 7429552 w 7429552"/>
              <a:gd name="connsiteY5" fmla="*/ 83347 h 671526"/>
              <a:gd name="connsiteX6" fmla="*/ 7429552 w 7429552"/>
              <a:gd name="connsiteY6" fmla="*/ 416720 h 671526"/>
              <a:gd name="connsiteX7" fmla="*/ 7405141 w 7429552"/>
              <a:gd name="connsiteY7" fmla="*/ 475655 h 671526"/>
              <a:gd name="connsiteX8" fmla="*/ 7346206 w 7429552"/>
              <a:gd name="connsiteY8" fmla="*/ 500066 h 671526"/>
              <a:gd name="connsiteX9" fmla="*/ 83346 w 7429552"/>
              <a:gd name="connsiteY9" fmla="*/ 500066 h 671526"/>
              <a:gd name="connsiteX10" fmla="*/ 24411 w 7429552"/>
              <a:gd name="connsiteY10" fmla="*/ 475654 h 671526"/>
              <a:gd name="connsiteX11" fmla="*/ 0 w 7429552"/>
              <a:gd name="connsiteY11" fmla="*/ 416719 h 671526"/>
              <a:gd name="connsiteX12" fmla="*/ 0 w 7429552"/>
              <a:gd name="connsiteY12" fmla="*/ 83346 h 671526"/>
              <a:gd name="connsiteX0" fmla="*/ 0 w 7429552"/>
              <a:gd name="connsiteY0" fmla="*/ 240500 h 828680"/>
              <a:gd name="connsiteX1" fmla="*/ 24412 w 7429552"/>
              <a:gd name="connsiteY1" fmla="*/ 181565 h 828680"/>
              <a:gd name="connsiteX2" fmla="*/ 83347 w 7429552"/>
              <a:gd name="connsiteY2" fmla="*/ 157154 h 828680"/>
              <a:gd name="connsiteX3" fmla="*/ 7346206 w 7429552"/>
              <a:gd name="connsiteY3" fmla="*/ 157154 h 828680"/>
              <a:gd name="connsiteX4" fmla="*/ 7405141 w 7429552"/>
              <a:gd name="connsiteY4" fmla="*/ 181566 h 828680"/>
              <a:gd name="connsiteX5" fmla="*/ 7429552 w 7429552"/>
              <a:gd name="connsiteY5" fmla="*/ 240501 h 828680"/>
              <a:gd name="connsiteX6" fmla="*/ 7429552 w 7429552"/>
              <a:gd name="connsiteY6" fmla="*/ 573874 h 828680"/>
              <a:gd name="connsiteX7" fmla="*/ 7405141 w 7429552"/>
              <a:gd name="connsiteY7" fmla="*/ 632809 h 828680"/>
              <a:gd name="connsiteX8" fmla="*/ 7346206 w 7429552"/>
              <a:gd name="connsiteY8" fmla="*/ 657220 h 828680"/>
              <a:gd name="connsiteX9" fmla="*/ 83346 w 7429552"/>
              <a:gd name="connsiteY9" fmla="*/ 657220 h 828680"/>
              <a:gd name="connsiteX10" fmla="*/ 24411 w 7429552"/>
              <a:gd name="connsiteY10" fmla="*/ 632808 h 828680"/>
              <a:gd name="connsiteX11" fmla="*/ 0 w 7429552"/>
              <a:gd name="connsiteY11" fmla="*/ 573873 h 828680"/>
              <a:gd name="connsiteX12" fmla="*/ 0 w 7429552"/>
              <a:gd name="connsiteY12" fmla="*/ 240500 h 82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9552" h="828680">
                <a:moveTo>
                  <a:pt x="0" y="240500"/>
                </a:moveTo>
                <a:cubicBezTo>
                  <a:pt x="0" y="218395"/>
                  <a:pt x="8781" y="197196"/>
                  <a:pt x="24412" y="181565"/>
                </a:cubicBezTo>
                <a:cubicBezTo>
                  <a:pt x="40042" y="165935"/>
                  <a:pt x="61242" y="157154"/>
                  <a:pt x="83347" y="157154"/>
                </a:cubicBezTo>
                <a:lnTo>
                  <a:pt x="7346206" y="157154"/>
                </a:lnTo>
                <a:cubicBezTo>
                  <a:pt x="7368311" y="157154"/>
                  <a:pt x="7389510" y="165935"/>
                  <a:pt x="7405141" y="181566"/>
                </a:cubicBezTo>
                <a:cubicBezTo>
                  <a:pt x="7420771" y="197196"/>
                  <a:pt x="7429552" y="218396"/>
                  <a:pt x="7429552" y="240501"/>
                </a:cubicBezTo>
                <a:lnTo>
                  <a:pt x="7429552" y="573874"/>
                </a:lnTo>
                <a:cubicBezTo>
                  <a:pt x="7429552" y="595979"/>
                  <a:pt x="7420771" y="617178"/>
                  <a:pt x="7405141" y="632809"/>
                </a:cubicBezTo>
                <a:cubicBezTo>
                  <a:pt x="7389511" y="648439"/>
                  <a:pt x="7368311" y="657220"/>
                  <a:pt x="7346206" y="657220"/>
                </a:cubicBezTo>
                <a:cubicBezTo>
                  <a:pt x="4966809" y="0"/>
                  <a:pt x="2571862" y="828680"/>
                  <a:pt x="83346" y="657220"/>
                </a:cubicBezTo>
                <a:cubicBezTo>
                  <a:pt x="61241" y="657220"/>
                  <a:pt x="40042" y="648439"/>
                  <a:pt x="24411" y="632808"/>
                </a:cubicBezTo>
                <a:cubicBezTo>
                  <a:pt x="8781" y="617178"/>
                  <a:pt x="0" y="595978"/>
                  <a:pt x="0" y="573873"/>
                </a:cubicBezTo>
                <a:lnTo>
                  <a:pt x="0" y="24050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17000"/>
                </a:schemeClr>
              </a:gs>
              <a:gs pos="50000">
                <a:schemeClr val="bg1">
                  <a:alpha val="46000"/>
                </a:schemeClr>
              </a:gs>
              <a:gs pos="100000">
                <a:schemeClr val="bg1">
                  <a:alpha val="8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6"/>
          <p:cNvGrpSpPr/>
          <p:nvPr/>
        </p:nvGrpSpPr>
        <p:grpSpPr>
          <a:xfrm>
            <a:off x="8467320" y="6246255"/>
            <a:ext cx="500066" cy="500066"/>
            <a:chOff x="6500826" y="5643578"/>
            <a:chExt cx="500066" cy="500066"/>
          </a:xfrm>
        </p:grpSpPr>
        <p:sp>
          <p:nvSpPr>
            <p:cNvPr id="38" name="Пятиугольник 37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ятиугольник 38">
              <a:hlinkClick r:id="" action="ppaction://hlinkshowjump?jump=next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39"/>
          <p:cNvGrpSpPr/>
          <p:nvPr/>
        </p:nvGrpSpPr>
        <p:grpSpPr>
          <a:xfrm rot="10800000">
            <a:off x="7895816" y="6246255"/>
            <a:ext cx="500066" cy="500066"/>
            <a:chOff x="6500826" y="5643578"/>
            <a:chExt cx="500066" cy="500066"/>
          </a:xfrm>
        </p:grpSpPr>
        <p:sp>
          <p:nvSpPr>
            <p:cNvPr id="41" name="Пятиугольник 40"/>
            <p:cNvSpPr/>
            <p:nvPr/>
          </p:nvSpPr>
          <p:spPr>
            <a:xfrm>
              <a:off x="6559564" y="5753116"/>
              <a:ext cx="285752" cy="285752"/>
            </a:xfrm>
            <a:prstGeom prst="homePlate">
              <a:avLst>
                <a:gd name="adj" fmla="val 142857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ятиугольник 41">
              <a:hlinkClick r:id="" action="ppaction://hlinkshowjump?jump=previousslide"/>
            </p:cNvPr>
            <p:cNvSpPr/>
            <p:nvPr/>
          </p:nvSpPr>
          <p:spPr>
            <a:xfrm>
              <a:off x="6500826" y="5643578"/>
              <a:ext cx="500066" cy="500066"/>
            </a:xfrm>
            <a:prstGeom prst="homePlate">
              <a:avLst>
                <a:gd name="adj" fmla="val 142857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42"/>
          <p:cNvGrpSpPr/>
          <p:nvPr/>
        </p:nvGrpSpPr>
        <p:grpSpPr>
          <a:xfrm rot="2664264">
            <a:off x="123311" y="6183449"/>
            <a:ext cx="612000" cy="612000"/>
            <a:chOff x="714348" y="5857892"/>
            <a:chExt cx="720000" cy="720000"/>
          </a:xfrm>
        </p:grpSpPr>
        <p:sp>
          <p:nvSpPr>
            <p:cNvPr id="44" name="Счетверенная стрелка 43">
              <a:hlinkClick r:id="" action="ppaction://hlinkshowjump?jump=endshow"/>
            </p:cNvPr>
            <p:cNvSpPr/>
            <p:nvPr/>
          </p:nvSpPr>
          <p:spPr>
            <a:xfrm>
              <a:off x="807764" y="5943619"/>
              <a:ext cx="540000" cy="540000"/>
            </a:xfrm>
            <a:prstGeom prst="quadArrow">
              <a:avLst>
                <a:gd name="adj1" fmla="val 24636"/>
                <a:gd name="adj2" fmla="val 7908"/>
                <a:gd name="adj3" fmla="val 13218"/>
              </a:avLst>
            </a:prstGeom>
            <a:gradFill flip="none" rotWithShape="1">
              <a:gsLst>
                <a:gs pos="57000">
                  <a:srgbClr val="C00000"/>
                </a:gs>
                <a:gs pos="100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Счетверенная стрелка 44">
              <a:hlinkClick r:id="" action="ppaction://hlinkshowjump?jump=endshow"/>
            </p:cNvPr>
            <p:cNvSpPr/>
            <p:nvPr/>
          </p:nvSpPr>
          <p:spPr>
            <a:xfrm>
              <a:off x="714348" y="5857892"/>
              <a:ext cx="720000" cy="720000"/>
            </a:xfrm>
            <a:prstGeom prst="quadArrow">
              <a:avLst>
                <a:gd name="adj1" fmla="val 24636"/>
                <a:gd name="adj2" fmla="val 12318"/>
                <a:gd name="adj3" fmla="val 15864"/>
              </a:avLst>
            </a:prstGeom>
            <a:solidFill>
              <a:srgbClr val="FF0000">
                <a:alpha val="28000"/>
              </a:srgbClr>
            </a:solidFill>
            <a:ln>
              <a:noFill/>
            </a:ln>
            <a:scene3d>
              <a:camera prst="orthographicFront"/>
              <a:lightRig rig="threePt" dir="t">
                <a:rot lat="0" lon="0" rev="9000000"/>
              </a:lightRig>
            </a:scene3d>
            <a:sp3d prstMaterial="dkEdge">
              <a:bevelT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9"/>
          <p:cNvGrpSpPr/>
          <p:nvPr/>
        </p:nvGrpSpPr>
        <p:grpSpPr>
          <a:xfrm>
            <a:off x="428596" y="71414"/>
            <a:ext cx="8215370" cy="1285860"/>
            <a:chOff x="714348" y="1000108"/>
            <a:chExt cx="7715304" cy="1500198"/>
          </a:xfrm>
        </p:grpSpPr>
        <p:grpSp>
          <p:nvGrpSpPr>
            <p:cNvPr id="10" name="Группа 8"/>
            <p:cNvGrpSpPr/>
            <p:nvPr/>
          </p:nvGrpSpPr>
          <p:grpSpPr>
            <a:xfrm>
              <a:off x="857224" y="1000108"/>
              <a:ext cx="7429552" cy="1387196"/>
              <a:chOff x="857224" y="2113242"/>
              <a:chExt cx="7429552" cy="1387196"/>
            </a:xfrm>
          </p:grpSpPr>
          <p:sp>
            <p:nvSpPr>
              <p:cNvPr id="48" name="Скругленный прямоугольник 47"/>
              <p:cNvSpPr/>
              <p:nvPr/>
            </p:nvSpPr>
            <p:spPr>
              <a:xfrm>
                <a:off x="857224" y="2285992"/>
                <a:ext cx="7429552" cy="1214446"/>
              </a:xfrm>
              <a:prstGeom prst="roundRect">
                <a:avLst>
                  <a:gd name="adj" fmla="val 8967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Полилиния 48"/>
              <p:cNvSpPr/>
              <p:nvPr/>
            </p:nvSpPr>
            <p:spPr>
              <a:xfrm>
                <a:off x="857224" y="2113242"/>
                <a:ext cx="7429552" cy="900118"/>
              </a:xfrm>
              <a:custGeom>
                <a:avLst/>
                <a:gdLst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500066"/>
                  <a:gd name="connsiteX1" fmla="*/ 24412 w 7429552"/>
                  <a:gd name="connsiteY1" fmla="*/ 24411 h 500066"/>
                  <a:gd name="connsiteX2" fmla="*/ 83347 w 7429552"/>
                  <a:gd name="connsiteY2" fmla="*/ 0 h 500066"/>
                  <a:gd name="connsiteX3" fmla="*/ 7346206 w 7429552"/>
                  <a:gd name="connsiteY3" fmla="*/ 0 h 500066"/>
                  <a:gd name="connsiteX4" fmla="*/ 7405141 w 7429552"/>
                  <a:gd name="connsiteY4" fmla="*/ 24412 h 500066"/>
                  <a:gd name="connsiteX5" fmla="*/ 7429552 w 7429552"/>
                  <a:gd name="connsiteY5" fmla="*/ 83347 h 500066"/>
                  <a:gd name="connsiteX6" fmla="*/ 7429552 w 7429552"/>
                  <a:gd name="connsiteY6" fmla="*/ 416720 h 500066"/>
                  <a:gd name="connsiteX7" fmla="*/ 7405141 w 7429552"/>
                  <a:gd name="connsiteY7" fmla="*/ 475655 h 500066"/>
                  <a:gd name="connsiteX8" fmla="*/ 7346206 w 7429552"/>
                  <a:gd name="connsiteY8" fmla="*/ 500066 h 500066"/>
                  <a:gd name="connsiteX9" fmla="*/ 83346 w 7429552"/>
                  <a:gd name="connsiteY9" fmla="*/ 500066 h 500066"/>
                  <a:gd name="connsiteX10" fmla="*/ 24411 w 7429552"/>
                  <a:gd name="connsiteY10" fmla="*/ 475654 h 500066"/>
                  <a:gd name="connsiteX11" fmla="*/ 0 w 7429552"/>
                  <a:gd name="connsiteY11" fmla="*/ 416719 h 500066"/>
                  <a:gd name="connsiteX12" fmla="*/ 0 w 7429552"/>
                  <a:gd name="connsiteY12" fmla="*/ 83346 h 500066"/>
                  <a:gd name="connsiteX0" fmla="*/ 0 w 7429552"/>
                  <a:gd name="connsiteY0" fmla="*/ 83346 h 671526"/>
                  <a:gd name="connsiteX1" fmla="*/ 24412 w 7429552"/>
                  <a:gd name="connsiteY1" fmla="*/ 24411 h 671526"/>
                  <a:gd name="connsiteX2" fmla="*/ 83347 w 7429552"/>
                  <a:gd name="connsiteY2" fmla="*/ 0 h 671526"/>
                  <a:gd name="connsiteX3" fmla="*/ 7346206 w 7429552"/>
                  <a:gd name="connsiteY3" fmla="*/ 0 h 671526"/>
                  <a:gd name="connsiteX4" fmla="*/ 7405141 w 7429552"/>
                  <a:gd name="connsiteY4" fmla="*/ 24412 h 671526"/>
                  <a:gd name="connsiteX5" fmla="*/ 7429552 w 7429552"/>
                  <a:gd name="connsiteY5" fmla="*/ 83347 h 671526"/>
                  <a:gd name="connsiteX6" fmla="*/ 7429552 w 7429552"/>
                  <a:gd name="connsiteY6" fmla="*/ 416720 h 671526"/>
                  <a:gd name="connsiteX7" fmla="*/ 7405141 w 7429552"/>
                  <a:gd name="connsiteY7" fmla="*/ 475655 h 671526"/>
                  <a:gd name="connsiteX8" fmla="*/ 7346206 w 7429552"/>
                  <a:gd name="connsiteY8" fmla="*/ 500066 h 671526"/>
                  <a:gd name="connsiteX9" fmla="*/ 83346 w 7429552"/>
                  <a:gd name="connsiteY9" fmla="*/ 500066 h 671526"/>
                  <a:gd name="connsiteX10" fmla="*/ 24411 w 7429552"/>
                  <a:gd name="connsiteY10" fmla="*/ 475654 h 671526"/>
                  <a:gd name="connsiteX11" fmla="*/ 0 w 7429552"/>
                  <a:gd name="connsiteY11" fmla="*/ 416719 h 671526"/>
                  <a:gd name="connsiteX12" fmla="*/ 0 w 7429552"/>
                  <a:gd name="connsiteY12" fmla="*/ 83346 h 671526"/>
                  <a:gd name="connsiteX0" fmla="*/ 0 w 7429552"/>
                  <a:gd name="connsiteY0" fmla="*/ 240500 h 828680"/>
                  <a:gd name="connsiteX1" fmla="*/ 24412 w 7429552"/>
                  <a:gd name="connsiteY1" fmla="*/ 181565 h 828680"/>
                  <a:gd name="connsiteX2" fmla="*/ 83347 w 7429552"/>
                  <a:gd name="connsiteY2" fmla="*/ 157154 h 828680"/>
                  <a:gd name="connsiteX3" fmla="*/ 7346206 w 7429552"/>
                  <a:gd name="connsiteY3" fmla="*/ 157154 h 828680"/>
                  <a:gd name="connsiteX4" fmla="*/ 7405141 w 7429552"/>
                  <a:gd name="connsiteY4" fmla="*/ 181566 h 828680"/>
                  <a:gd name="connsiteX5" fmla="*/ 7429552 w 7429552"/>
                  <a:gd name="connsiteY5" fmla="*/ 240501 h 828680"/>
                  <a:gd name="connsiteX6" fmla="*/ 7429552 w 7429552"/>
                  <a:gd name="connsiteY6" fmla="*/ 573874 h 828680"/>
                  <a:gd name="connsiteX7" fmla="*/ 7405141 w 7429552"/>
                  <a:gd name="connsiteY7" fmla="*/ 632809 h 828680"/>
                  <a:gd name="connsiteX8" fmla="*/ 7346206 w 7429552"/>
                  <a:gd name="connsiteY8" fmla="*/ 657220 h 828680"/>
                  <a:gd name="connsiteX9" fmla="*/ 83346 w 7429552"/>
                  <a:gd name="connsiteY9" fmla="*/ 657220 h 828680"/>
                  <a:gd name="connsiteX10" fmla="*/ 24411 w 7429552"/>
                  <a:gd name="connsiteY10" fmla="*/ 632808 h 828680"/>
                  <a:gd name="connsiteX11" fmla="*/ 0 w 7429552"/>
                  <a:gd name="connsiteY11" fmla="*/ 573873 h 828680"/>
                  <a:gd name="connsiteX12" fmla="*/ 0 w 7429552"/>
                  <a:gd name="connsiteY12" fmla="*/ 240500 h 82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9552" h="828680">
                    <a:moveTo>
                      <a:pt x="0" y="240500"/>
                    </a:moveTo>
                    <a:cubicBezTo>
                      <a:pt x="0" y="218395"/>
                      <a:pt x="8781" y="197196"/>
                      <a:pt x="24412" y="181565"/>
                    </a:cubicBezTo>
                    <a:cubicBezTo>
                      <a:pt x="40042" y="165935"/>
                      <a:pt x="61242" y="157154"/>
                      <a:pt x="83347" y="157154"/>
                    </a:cubicBezTo>
                    <a:lnTo>
                      <a:pt x="7346206" y="157154"/>
                    </a:lnTo>
                    <a:cubicBezTo>
                      <a:pt x="7368311" y="157154"/>
                      <a:pt x="7389510" y="165935"/>
                      <a:pt x="7405141" y="181566"/>
                    </a:cubicBezTo>
                    <a:cubicBezTo>
                      <a:pt x="7420771" y="197196"/>
                      <a:pt x="7429552" y="218396"/>
                      <a:pt x="7429552" y="240501"/>
                    </a:cubicBezTo>
                    <a:lnTo>
                      <a:pt x="7429552" y="573874"/>
                    </a:lnTo>
                    <a:cubicBezTo>
                      <a:pt x="7429552" y="595979"/>
                      <a:pt x="7420771" y="617178"/>
                      <a:pt x="7405141" y="632809"/>
                    </a:cubicBezTo>
                    <a:cubicBezTo>
                      <a:pt x="7389511" y="648439"/>
                      <a:pt x="7368311" y="657220"/>
                      <a:pt x="7346206" y="657220"/>
                    </a:cubicBezTo>
                    <a:cubicBezTo>
                      <a:pt x="4966809" y="0"/>
                      <a:pt x="2571862" y="828680"/>
                      <a:pt x="83346" y="657220"/>
                    </a:cubicBezTo>
                    <a:cubicBezTo>
                      <a:pt x="61241" y="657220"/>
                      <a:pt x="40042" y="648439"/>
                      <a:pt x="24411" y="632808"/>
                    </a:cubicBezTo>
                    <a:cubicBezTo>
                      <a:pt x="8781" y="617178"/>
                      <a:pt x="0" y="595978"/>
                      <a:pt x="0" y="573873"/>
                    </a:cubicBezTo>
                    <a:lnTo>
                      <a:pt x="0" y="24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17000"/>
                    </a:schemeClr>
                  </a:gs>
                  <a:gs pos="50000">
                    <a:schemeClr val="bg1">
                      <a:alpha val="46000"/>
                    </a:schemeClr>
                  </a:gs>
                  <a:gs pos="100000">
                    <a:schemeClr val="bg1">
                      <a:alpha val="8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2" name="Скругленный прямоугольник 31"/>
            <p:cNvSpPr/>
            <p:nvPr/>
          </p:nvSpPr>
          <p:spPr>
            <a:xfrm>
              <a:off x="714348" y="1071546"/>
              <a:ext cx="7715304" cy="142876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alpha val="25000"/>
                  </a:schemeClr>
                </a:gs>
                <a:gs pos="100000">
                  <a:schemeClr val="bg1">
                    <a:lumMod val="95000"/>
                    <a:alpha val="59000"/>
                  </a:schemeClr>
                </a:gs>
              </a:gsLst>
              <a:lin ang="5400000" scaled="0"/>
            </a:gradFill>
            <a:ln w="28575">
              <a:noFill/>
            </a:ln>
            <a:scene3d>
              <a:camera prst="orthographicFront"/>
              <a:lightRig rig="threePt" dir="t"/>
            </a:scene3d>
            <a:sp3d>
              <a:bevelT w="184150" h="38100"/>
            </a:sp3d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endPara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76200" dist="88900" dir="4380000" algn="tl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50" name="Заголовок 2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ПРОФИЛАКТИКА ПРОИЗВОДСТВЕННОГО ТРАВМАТИЗМА И ПРОФЗАБОЛЕВАНЙИ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42844" y="1643050"/>
            <a:ext cx="3000396" cy="4214842"/>
          </a:xfrm>
          <a:prstGeom prst="roundRect">
            <a:avLst>
              <a:gd name="adj" fmla="val 6493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89000">
                <a:schemeClr val="bg1">
                  <a:alpha val="16000"/>
                </a:schemeClr>
              </a:gs>
              <a:gs pos="100000">
                <a:schemeClr val="bg1">
                  <a:lumMod val="95000"/>
                  <a:alpha val="34000"/>
                </a:schemeClr>
              </a:gs>
            </a:gsLst>
            <a:lin ang="5400000" scaled="0"/>
          </a:gradFill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half" idx="2"/>
          </p:nvPr>
        </p:nvSpPr>
        <p:spPr>
          <a:xfrm>
            <a:off x="3643306" y="1714488"/>
            <a:ext cx="5072098" cy="3977668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 anchorCtr="0">
            <a:noAutofit/>
          </a:bodyPr>
          <a:lstStyle/>
          <a:p>
            <a:pPr marL="342900" indent="-342900" algn="ctr">
              <a:lnSpc>
                <a:spcPct val="150000"/>
              </a:lnSpc>
              <a:spcBef>
                <a:spcPct val="0"/>
              </a:spcBef>
            </a:pPr>
            <a:r>
              <a:rPr lang="ru-RU" sz="1600" b="1" dirty="0" smtClean="0"/>
              <a:t>       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 ПО УЛУЧШЕНИЮ  УСЛОВИЙ ТРУДА МОЖНО РАЗДЕЛИТЬ НА:</a:t>
            </a:r>
            <a:endPara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Законодательные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Организационные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Технические 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Медико-профилактические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Экономические</a:t>
            </a:r>
            <a:endParaRPr lang="ru-RU" sz="28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0" name="Рисунок 1" descr="http://im5-tub.mail.ru/i?id=8894530&amp;tov=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571744"/>
            <a:ext cx="1903879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- стеклян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- стеклянный</Template>
  <TotalTime>92</TotalTime>
  <Words>348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GLASS - стеклянный</vt:lpstr>
      <vt:lpstr>ПРИЧИНЫ ТРАВМАТИЗМА И ПРОФЗАБОЛЕВАНИЙ</vt:lpstr>
      <vt:lpstr>1. Технические причины – не зависят от уровня организации предприятия</vt:lpstr>
      <vt:lpstr>2. Организационные причины –зависят от уровня организации предприятия</vt:lpstr>
      <vt:lpstr>3. Санитарно-гигиенические  причины </vt:lpstr>
      <vt:lpstr>4. Личностные причины</vt:lpstr>
      <vt:lpstr>5. Экономические причины</vt:lpstr>
      <vt:lpstr>6. Субъективные причины</vt:lpstr>
      <vt:lpstr>Причины осознанного нарушения правил безопасности</vt:lpstr>
      <vt:lpstr>ПРОФИЛАКТИКА ПРОИЗВОДСТВЕННОГО ТРАВМАТИЗМА И ПРОФЗАБОЛЕВАНЙИ</vt:lpstr>
      <vt:lpstr>Вопросы профилактики профессиональных заболеваний решает ГИГИЕНА ТРУДА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 L A S S</dc:title>
  <dc:creator>Марина</dc:creator>
  <dc:description>AYuProgrammers.narod.ru</dc:description>
  <cp:lastModifiedBy>Кочетовская</cp:lastModifiedBy>
  <cp:revision>11</cp:revision>
  <dcterms:created xsi:type="dcterms:W3CDTF">2010-04-15T19:38:35Z</dcterms:created>
  <dcterms:modified xsi:type="dcterms:W3CDTF">2015-08-27T07:36:16Z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TC300095201049</vt:lpwstr>
  </property>
</Properties>
</file>